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9" r:id="rId9"/>
    <p:sldId id="272" r:id="rId10"/>
    <p:sldId id="273" r:id="rId11"/>
    <p:sldId id="274" r:id="rId12"/>
    <p:sldId id="275" r:id="rId13"/>
    <p:sldId id="276" r:id="rId14"/>
    <p:sldId id="277" r:id="rId15"/>
    <p:sldId id="267" r:id="rId16"/>
    <p:sldId id="268" r:id="rId17"/>
    <p:sldId id="278" r:id="rId18"/>
    <p:sldId id="279" r:id="rId19"/>
    <p:sldId id="280" r:id="rId20"/>
    <p:sldId id="281" r:id="rId21"/>
    <p:sldId id="263" r:id="rId22"/>
    <p:sldId id="270"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6" autoAdjust="0"/>
    <p:restoredTop sz="94640"/>
  </p:normalViewPr>
  <p:slideViewPr>
    <p:cSldViewPr snapToGrid="0">
      <p:cViewPr varScale="1">
        <p:scale>
          <a:sx n="107" d="100"/>
          <a:sy n="107" d="100"/>
        </p:scale>
        <p:origin x="7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hyperlink" Target="https://drive.google.com/drive/folders/197zSeHnZ94iRHg645P2ifi2gJT5ET9fQ?usp=sharing" TargetMode="External"/><Relationship Id="rId2" Type="http://schemas.openxmlformats.org/officeDocument/2006/relationships/hyperlink" Target="https://github.com/TEAM-6-DS/customer-segmentation-and-churn-analysis-for-ISPs/blob/main/Final/customer_churn_analysis..ipynb" TargetMode="External"/><Relationship Id="rId1" Type="http://schemas.openxmlformats.org/officeDocument/2006/relationships/hyperlink" Target="https://github.com/TEAM-6-DS/customer-segmentation-and-churn-analysis-for-ISPs"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drive.google.com/drive/folders/197zSeHnZ94iRHg645P2ifi2gJT5ET9fQ?usp=sharing" TargetMode="External"/><Relationship Id="rId2" Type="http://schemas.openxmlformats.org/officeDocument/2006/relationships/hyperlink" Target="https://github.com/TEAM-6-DS/customer-segmentation-and-churn-analysis-for-ISPs/blob/main/Final/customer_churn_analysis..ipynb" TargetMode="External"/><Relationship Id="rId1" Type="http://schemas.openxmlformats.org/officeDocument/2006/relationships/hyperlink" Target="https://github.com/TEAM-6-DS/customer-segmentation-and-churn-analysis-for-ISPs" TargetMode="Externa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AA2202-8667-4B49-8FC3-93F84E7B5790}" type="doc">
      <dgm:prSet loTypeId="urn:microsoft.com/office/officeart/2005/8/layout/chevron1" loCatId="" qsTypeId="urn:microsoft.com/office/officeart/2005/8/quickstyle/simple1" qsCatId="simple" csTypeId="urn:microsoft.com/office/officeart/2005/8/colors/accent0_2" csCatId="mainScheme" phldr="1"/>
      <dgm:spPr/>
      <dgm:t>
        <a:bodyPr/>
        <a:lstStyle/>
        <a:p>
          <a:endParaRPr lang="en-US"/>
        </a:p>
      </dgm:t>
    </dgm:pt>
    <dgm:pt modelId="{375EFCC4-FB99-4543-8532-56C11B333217}">
      <dgm:prSet phldrT="[Text]" custT="1"/>
      <dgm:spPr/>
      <dgm:t>
        <a:bodyPr/>
        <a:lstStyle/>
        <a:p>
          <a:r>
            <a:rPr lang="en-US" sz="2000" dirty="0"/>
            <a:t>Radiah Zaman Sarin</a:t>
          </a:r>
        </a:p>
      </dgm:t>
    </dgm:pt>
    <dgm:pt modelId="{1B195137-BA38-AD4D-8E35-C78DFB3630DC}" type="parTrans" cxnId="{27FCF14E-36B7-D14C-9FA7-440EBD751489}">
      <dgm:prSet/>
      <dgm:spPr/>
      <dgm:t>
        <a:bodyPr/>
        <a:lstStyle/>
        <a:p>
          <a:endParaRPr lang="en-US"/>
        </a:p>
      </dgm:t>
    </dgm:pt>
    <dgm:pt modelId="{DFEBCF35-D698-1841-B6D0-89C0C69B7E1A}" type="sibTrans" cxnId="{27FCF14E-36B7-D14C-9FA7-440EBD751489}">
      <dgm:prSet/>
      <dgm:spPr/>
      <dgm:t>
        <a:bodyPr/>
        <a:lstStyle/>
        <a:p>
          <a:endParaRPr lang="en-US"/>
        </a:p>
      </dgm:t>
    </dgm:pt>
    <dgm:pt modelId="{257F8F77-451B-424E-AC09-B24E056D756E}">
      <dgm:prSet phldrT="[Text]" custT="1"/>
      <dgm:spPr/>
      <dgm:t>
        <a:bodyPr/>
        <a:lstStyle/>
        <a:p>
          <a:r>
            <a:rPr lang="en-US" sz="2000" dirty="0"/>
            <a:t>Kavya</a:t>
          </a:r>
        </a:p>
      </dgm:t>
    </dgm:pt>
    <dgm:pt modelId="{8A19F339-EFF9-0A4C-A04F-D93039B28126}" type="parTrans" cxnId="{F3D92195-56EE-4346-96C4-9E1FDA0152DD}">
      <dgm:prSet/>
      <dgm:spPr/>
      <dgm:t>
        <a:bodyPr/>
        <a:lstStyle/>
        <a:p>
          <a:endParaRPr lang="en-US"/>
        </a:p>
      </dgm:t>
    </dgm:pt>
    <dgm:pt modelId="{C045F89F-AD05-CF41-BC46-3BAEB67148E2}" type="sibTrans" cxnId="{F3D92195-56EE-4346-96C4-9E1FDA0152DD}">
      <dgm:prSet/>
      <dgm:spPr/>
      <dgm:t>
        <a:bodyPr/>
        <a:lstStyle/>
        <a:p>
          <a:endParaRPr lang="en-US"/>
        </a:p>
      </dgm:t>
    </dgm:pt>
    <dgm:pt modelId="{D35A875E-0176-F947-882E-A62D7F96FED8}">
      <dgm:prSet phldrT="[Text]" custT="1"/>
      <dgm:spPr/>
      <dgm:t>
        <a:bodyPr/>
        <a:lstStyle/>
        <a:p>
          <a:r>
            <a:rPr lang="en-US" sz="2000" dirty="0"/>
            <a:t>Uday Shankar </a:t>
          </a:r>
          <a:r>
            <a:rPr lang="en-US" sz="2000" dirty="0" err="1"/>
            <a:t>Agasti</a:t>
          </a:r>
          <a:r>
            <a:rPr lang="en-US" sz="2000" dirty="0"/>
            <a:t> </a:t>
          </a:r>
        </a:p>
      </dgm:t>
    </dgm:pt>
    <dgm:pt modelId="{AE1DFF80-6227-6148-92E7-65A23030D04D}" type="parTrans" cxnId="{B80969FC-2946-6F40-A225-5E856C18F036}">
      <dgm:prSet/>
      <dgm:spPr/>
      <dgm:t>
        <a:bodyPr/>
        <a:lstStyle/>
        <a:p>
          <a:endParaRPr lang="en-US"/>
        </a:p>
      </dgm:t>
    </dgm:pt>
    <dgm:pt modelId="{0AF2C06F-7436-474D-AE6E-4C7CEE99A02E}" type="sibTrans" cxnId="{B80969FC-2946-6F40-A225-5E856C18F036}">
      <dgm:prSet/>
      <dgm:spPr/>
      <dgm:t>
        <a:bodyPr/>
        <a:lstStyle/>
        <a:p>
          <a:endParaRPr lang="en-US"/>
        </a:p>
      </dgm:t>
    </dgm:pt>
    <dgm:pt modelId="{C6B8B834-7966-3441-89AB-91CB730B022A}">
      <dgm:prSet phldrT="[Text]" custT="1"/>
      <dgm:spPr/>
      <dgm:t>
        <a:bodyPr/>
        <a:lstStyle/>
        <a:p>
          <a:r>
            <a:rPr lang="en-US" sz="2000" dirty="0" err="1"/>
            <a:t>Venu</a:t>
          </a:r>
          <a:r>
            <a:rPr lang="en-US" sz="2000" dirty="0"/>
            <a:t> Gopal Reddy</a:t>
          </a:r>
        </a:p>
      </dgm:t>
    </dgm:pt>
    <dgm:pt modelId="{0CDEC426-DEEE-394A-9278-937D53CAB465}" type="parTrans" cxnId="{3E957A65-10DA-4D40-9994-78C3E6026BB8}">
      <dgm:prSet/>
      <dgm:spPr/>
      <dgm:t>
        <a:bodyPr/>
        <a:lstStyle/>
        <a:p>
          <a:endParaRPr lang="en-US"/>
        </a:p>
      </dgm:t>
    </dgm:pt>
    <dgm:pt modelId="{D5283044-BA2E-AA44-A653-764A0A7A568A}" type="sibTrans" cxnId="{3E957A65-10DA-4D40-9994-78C3E6026BB8}">
      <dgm:prSet/>
      <dgm:spPr/>
      <dgm:t>
        <a:bodyPr/>
        <a:lstStyle/>
        <a:p>
          <a:endParaRPr lang="en-US"/>
        </a:p>
      </dgm:t>
    </dgm:pt>
    <dgm:pt modelId="{C8C56B2E-ACAB-3345-A3FF-8DE6BD64F164}" type="pres">
      <dgm:prSet presAssocID="{3BAA2202-8667-4B49-8FC3-93F84E7B5790}" presName="Name0" presStyleCnt="0">
        <dgm:presLayoutVars>
          <dgm:dir/>
          <dgm:animLvl val="lvl"/>
          <dgm:resizeHandles val="exact"/>
        </dgm:presLayoutVars>
      </dgm:prSet>
      <dgm:spPr/>
    </dgm:pt>
    <dgm:pt modelId="{E3BE312E-8166-7B46-BF24-3E6F8CA4E6F8}" type="pres">
      <dgm:prSet presAssocID="{375EFCC4-FB99-4543-8532-56C11B333217}" presName="parTxOnly" presStyleLbl="node1" presStyleIdx="0" presStyleCnt="4">
        <dgm:presLayoutVars>
          <dgm:chMax val="0"/>
          <dgm:chPref val="0"/>
          <dgm:bulletEnabled val="1"/>
        </dgm:presLayoutVars>
      </dgm:prSet>
      <dgm:spPr/>
    </dgm:pt>
    <dgm:pt modelId="{106FB1E8-2EF7-104D-B027-331F092034FD}" type="pres">
      <dgm:prSet presAssocID="{DFEBCF35-D698-1841-B6D0-89C0C69B7E1A}" presName="parTxOnlySpace" presStyleCnt="0"/>
      <dgm:spPr/>
    </dgm:pt>
    <dgm:pt modelId="{A3A5CECB-6196-0E4B-9CB2-13E25E209533}" type="pres">
      <dgm:prSet presAssocID="{257F8F77-451B-424E-AC09-B24E056D756E}" presName="parTxOnly" presStyleLbl="node1" presStyleIdx="1" presStyleCnt="4">
        <dgm:presLayoutVars>
          <dgm:chMax val="0"/>
          <dgm:chPref val="0"/>
          <dgm:bulletEnabled val="1"/>
        </dgm:presLayoutVars>
      </dgm:prSet>
      <dgm:spPr/>
    </dgm:pt>
    <dgm:pt modelId="{F27B85C3-6063-304E-B48D-328BA9CA4733}" type="pres">
      <dgm:prSet presAssocID="{C045F89F-AD05-CF41-BC46-3BAEB67148E2}" presName="parTxOnlySpace" presStyleCnt="0"/>
      <dgm:spPr/>
    </dgm:pt>
    <dgm:pt modelId="{100FD97F-F08C-7D4F-851D-1E442BA19B11}" type="pres">
      <dgm:prSet presAssocID="{D35A875E-0176-F947-882E-A62D7F96FED8}" presName="parTxOnly" presStyleLbl="node1" presStyleIdx="2" presStyleCnt="4" custScaleY="102382">
        <dgm:presLayoutVars>
          <dgm:chMax val="0"/>
          <dgm:chPref val="0"/>
          <dgm:bulletEnabled val="1"/>
        </dgm:presLayoutVars>
      </dgm:prSet>
      <dgm:spPr/>
    </dgm:pt>
    <dgm:pt modelId="{F4CE24BB-8BB0-1743-ACAA-CDFC9E66BE8F}" type="pres">
      <dgm:prSet presAssocID="{0AF2C06F-7436-474D-AE6E-4C7CEE99A02E}" presName="parTxOnlySpace" presStyleCnt="0"/>
      <dgm:spPr/>
    </dgm:pt>
    <dgm:pt modelId="{DDB7DC88-D4FE-2A47-A545-C31B77516FE2}" type="pres">
      <dgm:prSet presAssocID="{C6B8B834-7966-3441-89AB-91CB730B022A}" presName="parTxOnly" presStyleLbl="node1" presStyleIdx="3" presStyleCnt="4">
        <dgm:presLayoutVars>
          <dgm:chMax val="0"/>
          <dgm:chPref val="0"/>
          <dgm:bulletEnabled val="1"/>
        </dgm:presLayoutVars>
      </dgm:prSet>
      <dgm:spPr/>
    </dgm:pt>
  </dgm:ptLst>
  <dgm:cxnLst>
    <dgm:cxn modelId="{F1849327-41E0-F941-9D68-D4103C1D37E5}" type="presOf" srcId="{C6B8B834-7966-3441-89AB-91CB730B022A}" destId="{DDB7DC88-D4FE-2A47-A545-C31B77516FE2}" srcOrd="0" destOrd="0" presId="urn:microsoft.com/office/officeart/2005/8/layout/chevron1"/>
    <dgm:cxn modelId="{27FCF14E-36B7-D14C-9FA7-440EBD751489}" srcId="{3BAA2202-8667-4B49-8FC3-93F84E7B5790}" destId="{375EFCC4-FB99-4543-8532-56C11B333217}" srcOrd="0" destOrd="0" parTransId="{1B195137-BA38-AD4D-8E35-C78DFB3630DC}" sibTransId="{DFEBCF35-D698-1841-B6D0-89C0C69B7E1A}"/>
    <dgm:cxn modelId="{3E957A65-10DA-4D40-9994-78C3E6026BB8}" srcId="{3BAA2202-8667-4B49-8FC3-93F84E7B5790}" destId="{C6B8B834-7966-3441-89AB-91CB730B022A}" srcOrd="3" destOrd="0" parTransId="{0CDEC426-DEEE-394A-9278-937D53CAB465}" sibTransId="{D5283044-BA2E-AA44-A653-764A0A7A568A}"/>
    <dgm:cxn modelId="{F3D92195-56EE-4346-96C4-9E1FDA0152DD}" srcId="{3BAA2202-8667-4B49-8FC3-93F84E7B5790}" destId="{257F8F77-451B-424E-AC09-B24E056D756E}" srcOrd="1" destOrd="0" parTransId="{8A19F339-EFF9-0A4C-A04F-D93039B28126}" sibTransId="{C045F89F-AD05-CF41-BC46-3BAEB67148E2}"/>
    <dgm:cxn modelId="{9DB3B5AE-9C9A-024B-BE3F-BAB5190F230A}" type="presOf" srcId="{257F8F77-451B-424E-AC09-B24E056D756E}" destId="{A3A5CECB-6196-0E4B-9CB2-13E25E209533}" srcOrd="0" destOrd="0" presId="urn:microsoft.com/office/officeart/2005/8/layout/chevron1"/>
    <dgm:cxn modelId="{2D95D4B2-4B20-3543-8C36-2B9361EC5584}" type="presOf" srcId="{3BAA2202-8667-4B49-8FC3-93F84E7B5790}" destId="{C8C56B2E-ACAB-3345-A3FF-8DE6BD64F164}" srcOrd="0" destOrd="0" presId="urn:microsoft.com/office/officeart/2005/8/layout/chevron1"/>
    <dgm:cxn modelId="{AD4E25D4-2F73-E449-96C1-1BB4033BD713}" type="presOf" srcId="{D35A875E-0176-F947-882E-A62D7F96FED8}" destId="{100FD97F-F08C-7D4F-851D-1E442BA19B11}" srcOrd="0" destOrd="0" presId="urn:microsoft.com/office/officeart/2005/8/layout/chevron1"/>
    <dgm:cxn modelId="{DC9C6DF7-2C30-E149-AE48-7633CAAD27A9}" type="presOf" srcId="{375EFCC4-FB99-4543-8532-56C11B333217}" destId="{E3BE312E-8166-7B46-BF24-3E6F8CA4E6F8}" srcOrd="0" destOrd="0" presId="urn:microsoft.com/office/officeart/2005/8/layout/chevron1"/>
    <dgm:cxn modelId="{B80969FC-2946-6F40-A225-5E856C18F036}" srcId="{3BAA2202-8667-4B49-8FC3-93F84E7B5790}" destId="{D35A875E-0176-F947-882E-A62D7F96FED8}" srcOrd="2" destOrd="0" parTransId="{AE1DFF80-6227-6148-92E7-65A23030D04D}" sibTransId="{0AF2C06F-7436-474D-AE6E-4C7CEE99A02E}"/>
    <dgm:cxn modelId="{D1F0A7D6-CA97-804A-AA8D-1A07EEAD4C3C}" type="presParOf" srcId="{C8C56B2E-ACAB-3345-A3FF-8DE6BD64F164}" destId="{E3BE312E-8166-7B46-BF24-3E6F8CA4E6F8}" srcOrd="0" destOrd="0" presId="urn:microsoft.com/office/officeart/2005/8/layout/chevron1"/>
    <dgm:cxn modelId="{B268D357-483D-3141-81B6-8F455B36176A}" type="presParOf" srcId="{C8C56B2E-ACAB-3345-A3FF-8DE6BD64F164}" destId="{106FB1E8-2EF7-104D-B027-331F092034FD}" srcOrd="1" destOrd="0" presId="urn:microsoft.com/office/officeart/2005/8/layout/chevron1"/>
    <dgm:cxn modelId="{C5AE482C-2D9A-864F-9479-EE01BCAF9B40}" type="presParOf" srcId="{C8C56B2E-ACAB-3345-A3FF-8DE6BD64F164}" destId="{A3A5CECB-6196-0E4B-9CB2-13E25E209533}" srcOrd="2" destOrd="0" presId="urn:microsoft.com/office/officeart/2005/8/layout/chevron1"/>
    <dgm:cxn modelId="{3B8BC796-A7F6-244D-95D1-C3E894B86B86}" type="presParOf" srcId="{C8C56B2E-ACAB-3345-A3FF-8DE6BD64F164}" destId="{F27B85C3-6063-304E-B48D-328BA9CA4733}" srcOrd="3" destOrd="0" presId="urn:microsoft.com/office/officeart/2005/8/layout/chevron1"/>
    <dgm:cxn modelId="{9F58F4EA-8769-EC4D-B24A-9B890FBD72FC}" type="presParOf" srcId="{C8C56B2E-ACAB-3345-A3FF-8DE6BD64F164}" destId="{100FD97F-F08C-7D4F-851D-1E442BA19B11}" srcOrd="4" destOrd="0" presId="urn:microsoft.com/office/officeart/2005/8/layout/chevron1"/>
    <dgm:cxn modelId="{67B78E2B-FC38-BD4B-92D5-66136A098745}" type="presParOf" srcId="{C8C56B2E-ACAB-3345-A3FF-8DE6BD64F164}" destId="{F4CE24BB-8BB0-1743-ACAA-CDFC9E66BE8F}" srcOrd="5" destOrd="0" presId="urn:microsoft.com/office/officeart/2005/8/layout/chevron1"/>
    <dgm:cxn modelId="{6A103FA5-6F45-C240-9BB6-5CD11090FD13}" type="presParOf" srcId="{C8C56B2E-ACAB-3345-A3FF-8DE6BD64F164}" destId="{DDB7DC88-D4FE-2A47-A545-C31B77516FE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DFD919-7852-D346-BF45-ADCEEDB2A55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8F61532-CA3C-3F43-82A9-30B54377083B}">
      <dgm:prSet/>
      <dgm:spPr/>
      <dgm:t>
        <a:bodyPr/>
        <a:lstStyle/>
        <a:p>
          <a:r>
            <a:rPr lang="en-IN" baseline="0" dirty="0">
              <a:hlinkClick xmlns:r="http://schemas.openxmlformats.org/officeDocument/2006/relationships" r:id="rId1"/>
            </a:rPr>
            <a:t>GitHub Link</a:t>
          </a:r>
          <a:endParaRPr lang="en-US" dirty="0"/>
        </a:p>
      </dgm:t>
    </dgm:pt>
    <dgm:pt modelId="{7DDFDE8D-24EC-B34C-BD9C-D35DA118F9BC}" type="parTrans" cxnId="{1BF70F6F-79C2-6440-B514-5917A326EF47}">
      <dgm:prSet/>
      <dgm:spPr/>
      <dgm:t>
        <a:bodyPr/>
        <a:lstStyle/>
        <a:p>
          <a:endParaRPr lang="en-US"/>
        </a:p>
      </dgm:t>
    </dgm:pt>
    <dgm:pt modelId="{5A8F894F-5724-BA4E-8058-05193B356BF7}" type="sibTrans" cxnId="{1BF70F6F-79C2-6440-B514-5917A326EF47}">
      <dgm:prSet/>
      <dgm:spPr/>
      <dgm:t>
        <a:bodyPr/>
        <a:lstStyle/>
        <a:p>
          <a:endParaRPr lang="en-US"/>
        </a:p>
      </dgm:t>
    </dgm:pt>
    <dgm:pt modelId="{00AA1843-841C-6941-8B92-63F1413944D4}">
      <dgm:prSet/>
      <dgm:spPr/>
      <dgm:t>
        <a:bodyPr/>
        <a:lstStyle/>
        <a:p>
          <a:r>
            <a:rPr lang="en-IN" baseline="0" dirty="0">
              <a:hlinkClick xmlns:r="http://schemas.openxmlformats.org/officeDocument/2006/relationships" r:id="rId2"/>
            </a:rPr>
            <a:t>Code File</a:t>
          </a:r>
          <a:endParaRPr lang="en-US" dirty="0"/>
        </a:p>
      </dgm:t>
    </dgm:pt>
    <dgm:pt modelId="{969E92D3-0B54-E849-9794-2231857A22F5}" type="parTrans" cxnId="{34C273F9-3C7B-464C-945B-90F62E442B6C}">
      <dgm:prSet/>
      <dgm:spPr/>
      <dgm:t>
        <a:bodyPr/>
        <a:lstStyle/>
        <a:p>
          <a:endParaRPr lang="en-US"/>
        </a:p>
      </dgm:t>
    </dgm:pt>
    <dgm:pt modelId="{24C98E16-B9EB-3047-A3D3-36F9BD28726A}" type="sibTrans" cxnId="{34C273F9-3C7B-464C-945B-90F62E442B6C}">
      <dgm:prSet/>
      <dgm:spPr/>
      <dgm:t>
        <a:bodyPr/>
        <a:lstStyle/>
        <a:p>
          <a:endParaRPr lang="en-US"/>
        </a:p>
      </dgm:t>
    </dgm:pt>
    <dgm:pt modelId="{38BD9BD9-49B9-C14B-86AF-115DACB06033}">
      <dgm:prSet/>
      <dgm:spPr/>
      <dgm:t>
        <a:bodyPr/>
        <a:lstStyle/>
        <a:p>
          <a:r>
            <a:rPr lang="en-IN" baseline="0" dirty="0">
              <a:hlinkClick xmlns:r="http://schemas.openxmlformats.org/officeDocument/2006/relationships" r:id="rId3"/>
            </a:rPr>
            <a:t>Power BI Reports</a:t>
          </a:r>
          <a:endParaRPr lang="en-US" dirty="0"/>
        </a:p>
      </dgm:t>
    </dgm:pt>
    <dgm:pt modelId="{9C10A30C-0973-9246-B65F-56C8445DB237}" type="parTrans" cxnId="{50DE7A46-F69C-F540-8C90-1FDDDCED7EB4}">
      <dgm:prSet/>
      <dgm:spPr/>
      <dgm:t>
        <a:bodyPr/>
        <a:lstStyle/>
        <a:p>
          <a:endParaRPr lang="en-US"/>
        </a:p>
      </dgm:t>
    </dgm:pt>
    <dgm:pt modelId="{673D809D-7117-1D4D-A2FD-49EA06147C57}" type="sibTrans" cxnId="{50DE7A46-F69C-F540-8C90-1FDDDCED7EB4}">
      <dgm:prSet/>
      <dgm:spPr/>
      <dgm:t>
        <a:bodyPr/>
        <a:lstStyle/>
        <a:p>
          <a:endParaRPr lang="en-US"/>
        </a:p>
      </dgm:t>
    </dgm:pt>
    <dgm:pt modelId="{A3F07EF2-7DEE-4349-9937-F36EC3DB78B8}" type="pres">
      <dgm:prSet presAssocID="{83DFD919-7852-D346-BF45-ADCEEDB2A551}" presName="linear" presStyleCnt="0">
        <dgm:presLayoutVars>
          <dgm:animLvl val="lvl"/>
          <dgm:resizeHandles val="exact"/>
        </dgm:presLayoutVars>
      </dgm:prSet>
      <dgm:spPr/>
    </dgm:pt>
    <dgm:pt modelId="{A968DA35-C778-D44D-8923-E6FB183AD33F}" type="pres">
      <dgm:prSet presAssocID="{48F61532-CA3C-3F43-82A9-30B54377083B}" presName="parentText" presStyleLbl="node1" presStyleIdx="0" presStyleCnt="3">
        <dgm:presLayoutVars>
          <dgm:chMax val="0"/>
          <dgm:bulletEnabled val="1"/>
        </dgm:presLayoutVars>
      </dgm:prSet>
      <dgm:spPr/>
    </dgm:pt>
    <dgm:pt modelId="{230083F9-328C-B34A-BABA-326A8032787F}" type="pres">
      <dgm:prSet presAssocID="{5A8F894F-5724-BA4E-8058-05193B356BF7}" presName="spacer" presStyleCnt="0"/>
      <dgm:spPr/>
    </dgm:pt>
    <dgm:pt modelId="{6F313CAF-0815-B54C-B9D4-57117C7E7638}" type="pres">
      <dgm:prSet presAssocID="{00AA1843-841C-6941-8B92-63F1413944D4}" presName="parentText" presStyleLbl="node1" presStyleIdx="1" presStyleCnt="3">
        <dgm:presLayoutVars>
          <dgm:chMax val="0"/>
          <dgm:bulletEnabled val="1"/>
        </dgm:presLayoutVars>
      </dgm:prSet>
      <dgm:spPr/>
    </dgm:pt>
    <dgm:pt modelId="{D0265249-F770-2440-B14D-41E39BF9794D}" type="pres">
      <dgm:prSet presAssocID="{24C98E16-B9EB-3047-A3D3-36F9BD28726A}" presName="spacer" presStyleCnt="0"/>
      <dgm:spPr/>
    </dgm:pt>
    <dgm:pt modelId="{0974F875-6AE2-724E-BAC9-921F84EAE8A6}" type="pres">
      <dgm:prSet presAssocID="{38BD9BD9-49B9-C14B-86AF-115DACB06033}" presName="parentText" presStyleLbl="node1" presStyleIdx="2" presStyleCnt="3">
        <dgm:presLayoutVars>
          <dgm:chMax val="0"/>
          <dgm:bulletEnabled val="1"/>
        </dgm:presLayoutVars>
      </dgm:prSet>
      <dgm:spPr/>
    </dgm:pt>
  </dgm:ptLst>
  <dgm:cxnLst>
    <dgm:cxn modelId="{40C82014-DF52-9A42-88D2-772C8835C396}" type="presOf" srcId="{38BD9BD9-49B9-C14B-86AF-115DACB06033}" destId="{0974F875-6AE2-724E-BAC9-921F84EAE8A6}" srcOrd="0" destOrd="0" presId="urn:microsoft.com/office/officeart/2005/8/layout/vList2"/>
    <dgm:cxn modelId="{50DE7A46-F69C-F540-8C90-1FDDDCED7EB4}" srcId="{83DFD919-7852-D346-BF45-ADCEEDB2A551}" destId="{38BD9BD9-49B9-C14B-86AF-115DACB06033}" srcOrd="2" destOrd="0" parTransId="{9C10A30C-0973-9246-B65F-56C8445DB237}" sibTransId="{673D809D-7117-1D4D-A2FD-49EA06147C57}"/>
    <dgm:cxn modelId="{1BF70F6F-79C2-6440-B514-5917A326EF47}" srcId="{83DFD919-7852-D346-BF45-ADCEEDB2A551}" destId="{48F61532-CA3C-3F43-82A9-30B54377083B}" srcOrd="0" destOrd="0" parTransId="{7DDFDE8D-24EC-B34C-BD9C-D35DA118F9BC}" sibTransId="{5A8F894F-5724-BA4E-8058-05193B356BF7}"/>
    <dgm:cxn modelId="{A3389C79-6BB9-AE49-BA90-B5A596983F93}" type="presOf" srcId="{48F61532-CA3C-3F43-82A9-30B54377083B}" destId="{A968DA35-C778-D44D-8923-E6FB183AD33F}" srcOrd="0" destOrd="0" presId="urn:microsoft.com/office/officeart/2005/8/layout/vList2"/>
    <dgm:cxn modelId="{A77650AA-EC09-D443-9F00-28E6C30E60BB}" type="presOf" srcId="{00AA1843-841C-6941-8B92-63F1413944D4}" destId="{6F313CAF-0815-B54C-B9D4-57117C7E7638}" srcOrd="0" destOrd="0" presId="urn:microsoft.com/office/officeart/2005/8/layout/vList2"/>
    <dgm:cxn modelId="{C644C6CE-8F26-1842-992C-440E233BC389}" type="presOf" srcId="{83DFD919-7852-D346-BF45-ADCEEDB2A551}" destId="{A3F07EF2-7DEE-4349-9937-F36EC3DB78B8}" srcOrd="0" destOrd="0" presId="urn:microsoft.com/office/officeart/2005/8/layout/vList2"/>
    <dgm:cxn modelId="{34C273F9-3C7B-464C-945B-90F62E442B6C}" srcId="{83DFD919-7852-D346-BF45-ADCEEDB2A551}" destId="{00AA1843-841C-6941-8B92-63F1413944D4}" srcOrd="1" destOrd="0" parTransId="{969E92D3-0B54-E849-9794-2231857A22F5}" sibTransId="{24C98E16-B9EB-3047-A3D3-36F9BD28726A}"/>
    <dgm:cxn modelId="{E975101A-86FD-8D44-9F58-1BB8458EE66B}" type="presParOf" srcId="{A3F07EF2-7DEE-4349-9937-F36EC3DB78B8}" destId="{A968DA35-C778-D44D-8923-E6FB183AD33F}" srcOrd="0" destOrd="0" presId="urn:microsoft.com/office/officeart/2005/8/layout/vList2"/>
    <dgm:cxn modelId="{A40F0686-97C6-7B4F-BD81-562EE4D87187}" type="presParOf" srcId="{A3F07EF2-7DEE-4349-9937-F36EC3DB78B8}" destId="{230083F9-328C-B34A-BABA-326A8032787F}" srcOrd="1" destOrd="0" presId="urn:microsoft.com/office/officeart/2005/8/layout/vList2"/>
    <dgm:cxn modelId="{690F466B-910A-2142-9D34-45577307F8C2}" type="presParOf" srcId="{A3F07EF2-7DEE-4349-9937-F36EC3DB78B8}" destId="{6F313CAF-0815-B54C-B9D4-57117C7E7638}" srcOrd="2" destOrd="0" presId="urn:microsoft.com/office/officeart/2005/8/layout/vList2"/>
    <dgm:cxn modelId="{EFDE12B4-D910-704A-8DCB-9E02D780AB79}" type="presParOf" srcId="{A3F07EF2-7DEE-4349-9937-F36EC3DB78B8}" destId="{D0265249-F770-2440-B14D-41E39BF9794D}" srcOrd="3" destOrd="0" presId="urn:microsoft.com/office/officeart/2005/8/layout/vList2"/>
    <dgm:cxn modelId="{9E783C0D-C4F2-F64F-BAD6-8EA787857BCD}" type="presParOf" srcId="{A3F07EF2-7DEE-4349-9937-F36EC3DB78B8}" destId="{0974F875-6AE2-724E-BAC9-921F84EAE8A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E312E-8166-7B46-BF24-3E6F8CA4E6F8}">
      <dsp:nvSpPr>
        <dsp:cNvPr id="0" name=""/>
        <dsp:cNvSpPr/>
      </dsp:nvSpPr>
      <dsp:spPr>
        <a:xfrm>
          <a:off x="4807" y="1152465"/>
          <a:ext cx="2798266" cy="1119306"/>
        </a:xfrm>
        <a:prstGeom prst="chevron">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Radiah Zaman Sarin</a:t>
          </a:r>
        </a:p>
      </dsp:txBody>
      <dsp:txXfrm>
        <a:off x="564460" y="1152465"/>
        <a:ext cx="1678960" cy="1119306"/>
      </dsp:txXfrm>
    </dsp:sp>
    <dsp:sp modelId="{A3A5CECB-6196-0E4B-9CB2-13E25E209533}">
      <dsp:nvSpPr>
        <dsp:cNvPr id="0" name=""/>
        <dsp:cNvSpPr/>
      </dsp:nvSpPr>
      <dsp:spPr>
        <a:xfrm>
          <a:off x="2523246" y="1152465"/>
          <a:ext cx="2798266" cy="1119306"/>
        </a:xfrm>
        <a:prstGeom prst="chevron">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Kavya</a:t>
          </a:r>
        </a:p>
      </dsp:txBody>
      <dsp:txXfrm>
        <a:off x="3082899" y="1152465"/>
        <a:ext cx="1678960" cy="1119306"/>
      </dsp:txXfrm>
    </dsp:sp>
    <dsp:sp modelId="{100FD97F-F08C-7D4F-851D-1E442BA19B11}">
      <dsp:nvSpPr>
        <dsp:cNvPr id="0" name=""/>
        <dsp:cNvSpPr/>
      </dsp:nvSpPr>
      <dsp:spPr>
        <a:xfrm>
          <a:off x="5041686" y="1139134"/>
          <a:ext cx="2798266" cy="1145968"/>
        </a:xfrm>
        <a:prstGeom prst="chevron">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Uday Shankar </a:t>
          </a:r>
          <a:r>
            <a:rPr lang="en-US" sz="2000" kern="1200" dirty="0" err="1"/>
            <a:t>Agasti</a:t>
          </a:r>
          <a:r>
            <a:rPr lang="en-US" sz="2000" kern="1200" dirty="0"/>
            <a:t> </a:t>
          </a:r>
        </a:p>
      </dsp:txBody>
      <dsp:txXfrm>
        <a:off x="5614670" y="1139134"/>
        <a:ext cx="1652298" cy="1145968"/>
      </dsp:txXfrm>
    </dsp:sp>
    <dsp:sp modelId="{DDB7DC88-D4FE-2A47-A545-C31B77516FE2}">
      <dsp:nvSpPr>
        <dsp:cNvPr id="0" name=""/>
        <dsp:cNvSpPr/>
      </dsp:nvSpPr>
      <dsp:spPr>
        <a:xfrm>
          <a:off x="7560126" y="1152465"/>
          <a:ext cx="2798266" cy="1119306"/>
        </a:xfrm>
        <a:prstGeom prst="chevron">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err="1"/>
            <a:t>Venu</a:t>
          </a:r>
          <a:r>
            <a:rPr lang="en-US" sz="2000" kern="1200" dirty="0"/>
            <a:t> Gopal Reddy</a:t>
          </a:r>
        </a:p>
      </dsp:txBody>
      <dsp:txXfrm>
        <a:off x="8119779" y="1152465"/>
        <a:ext cx="1678960" cy="1119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8DA35-C778-D44D-8923-E6FB183AD33F}">
      <dsp:nvSpPr>
        <dsp:cNvPr id="0" name=""/>
        <dsp:cNvSpPr/>
      </dsp:nvSpPr>
      <dsp:spPr>
        <a:xfrm>
          <a:off x="0" y="25209"/>
          <a:ext cx="10363826" cy="935415"/>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N" sz="4100" kern="1200" baseline="0" dirty="0">
              <a:hlinkClick xmlns:r="http://schemas.openxmlformats.org/officeDocument/2006/relationships" r:id="rId1"/>
            </a:rPr>
            <a:t>GitHub Link</a:t>
          </a:r>
          <a:endParaRPr lang="en-US" sz="4100" kern="1200" dirty="0"/>
        </a:p>
      </dsp:txBody>
      <dsp:txXfrm>
        <a:off x="45663" y="70872"/>
        <a:ext cx="10272500" cy="844089"/>
      </dsp:txXfrm>
    </dsp:sp>
    <dsp:sp modelId="{6F313CAF-0815-B54C-B9D4-57117C7E7638}">
      <dsp:nvSpPr>
        <dsp:cNvPr id="0" name=""/>
        <dsp:cNvSpPr/>
      </dsp:nvSpPr>
      <dsp:spPr>
        <a:xfrm>
          <a:off x="0" y="1078704"/>
          <a:ext cx="10363826" cy="935415"/>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N" sz="4100" kern="1200" baseline="0" dirty="0">
              <a:hlinkClick xmlns:r="http://schemas.openxmlformats.org/officeDocument/2006/relationships" r:id="rId2"/>
            </a:rPr>
            <a:t>Code File</a:t>
          </a:r>
          <a:endParaRPr lang="en-US" sz="4100" kern="1200" dirty="0"/>
        </a:p>
      </dsp:txBody>
      <dsp:txXfrm>
        <a:off x="45663" y="1124367"/>
        <a:ext cx="10272500" cy="844089"/>
      </dsp:txXfrm>
    </dsp:sp>
    <dsp:sp modelId="{0974F875-6AE2-724E-BAC9-921F84EAE8A6}">
      <dsp:nvSpPr>
        <dsp:cNvPr id="0" name=""/>
        <dsp:cNvSpPr/>
      </dsp:nvSpPr>
      <dsp:spPr>
        <a:xfrm>
          <a:off x="0" y="2132199"/>
          <a:ext cx="10363826" cy="935415"/>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IN" sz="4100" kern="1200" baseline="0" dirty="0">
              <a:hlinkClick xmlns:r="http://schemas.openxmlformats.org/officeDocument/2006/relationships" r:id="rId3"/>
            </a:rPr>
            <a:t>Power BI Reports</a:t>
          </a:r>
          <a:endParaRPr lang="en-US" sz="4100" kern="1200" dirty="0"/>
        </a:p>
      </dsp:txBody>
      <dsp:txXfrm>
        <a:off x="45663" y="2177862"/>
        <a:ext cx="10272500" cy="8440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4/22/24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4/22/24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hyperlink" Target="https://www.kaggle.com/datasets/merishnasuwal/auto-insurance-churn-analysis-dataset?select=address.csv"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FE5A-3CEE-3A9F-00BA-76C3E5630861}"/>
              </a:ext>
            </a:extLst>
          </p:cNvPr>
          <p:cNvSpPr>
            <a:spLocks noGrp="1"/>
          </p:cNvSpPr>
          <p:nvPr>
            <p:ph type="ctrTitle"/>
          </p:nvPr>
        </p:nvSpPr>
        <p:spPr>
          <a:xfrm>
            <a:off x="1751012" y="919787"/>
            <a:ext cx="8689976" cy="2509213"/>
          </a:xfrm>
        </p:spPr>
        <p:txBody>
          <a:bodyPr/>
          <a:lstStyle/>
          <a:p>
            <a:r>
              <a:rPr lang="en-US" sz="4800" b="1" spc="130" dirty="0"/>
              <a:t>Customer Churn</a:t>
            </a:r>
            <a:r>
              <a:rPr lang="en-US" sz="4800" b="1" spc="-350" dirty="0"/>
              <a:t> </a:t>
            </a:r>
            <a:r>
              <a:rPr lang="en-US" sz="4800" b="1" spc="110" dirty="0"/>
              <a:t>Analysis</a:t>
            </a:r>
            <a:r>
              <a:rPr lang="en-US" sz="4800" b="1" spc="-347" dirty="0"/>
              <a:t> </a:t>
            </a:r>
            <a:r>
              <a:rPr lang="en-US" sz="4800" b="1" spc="37" dirty="0"/>
              <a:t>for</a:t>
            </a:r>
            <a:r>
              <a:rPr lang="en-US" sz="4800" b="1" spc="-347" dirty="0"/>
              <a:t> </a:t>
            </a:r>
            <a:r>
              <a:rPr lang="en-US" sz="4800" b="1" spc="-177" dirty="0"/>
              <a:t>Auto Insurance</a:t>
            </a:r>
            <a:endParaRPr lang="en-US" b="1" dirty="0"/>
          </a:p>
        </p:txBody>
      </p:sp>
      <p:sp>
        <p:nvSpPr>
          <p:cNvPr id="3" name="Subtitle 2">
            <a:extLst>
              <a:ext uri="{FF2B5EF4-FFF2-40B4-BE49-F238E27FC236}">
                <a16:creationId xmlns:a16="http://schemas.microsoft.com/office/drawing/2014/main" id="{4D602F88-A5F4-AF79-1DF4-61BB5B20109B}"/>
              </a:ext>
            </a:extLst>
          </p:cNvPr>
          <p:cNvSpPr>
            <a:spLocks noGrp="1"/>
          </p:cNvSpPr>
          <p:nvPr>
            <p:ph type="subTitle" idx="1"/>
          </p:nvPr>
        </p:nvSpPr>
        <p:spPr>
          <a:xfrm>
            <a:off x="1751012" y="3581400"/>
            <a:ext cx="8689976" cy="1371599"/>
          </a:xfrm>
        </p:spPr>
        <p:txBody>
          <a:bodyPr/>
          <a:lstStyle/>
          <a:p>
            <a:r>
              <a:rPr lang="en-US" b="1" dirty="0">
                <a:solidFill>
                  <a:schemeClr val="tx1"/>
                </a:solidFill>
              </a:rPr>
              <a:t>FINAL FROJECT: TEAM 06</a:t>
            </a:r>
          </a:p>
          <a:p>
            <a:r>
              <a:rPr lang="en-US" sz="2400" b="1" spc="97" dirty="0">
                <a:solidFill>
                  <a:schemeClr val="tx1"/>
                </a:solidFill>
                <a:latin typeface="Tahoma"/>
                <a:cs typeface="Tahoma"/>
              </a:rPr>
              <a:t>Distributed</a:t>
            </a:r>
            <a:r>
              <a:rPr lang="en-US" sz="2400" b="1" spc="-80" dirty="0">
                <a:solidFill>
                  <a:schemeClr val="tx1"/>
                </a:solidFill>
                <a:latin typeface="Tahoma"/>
                <a:cs typeface="Tahoma"/>
              </a:rPr>
              <a:t> </a:t>
            </a:r>
            <a:r>
              <a:rPr lang="en-US" sz="2400" b="1" spc="127" dirty="0">
                <a:solidFill>
                  <a:schemeClr val="tx1"/>
                </a:solidFill>
                <a:latin typeface="Tahoma"/>
                <a:cs typeface="Tahoma"/>
              </a:rPr>
              <a:t>and</a:t>
            </a:r>
            <a:r>
              <a:rPr lang="en-US" sz="2400" b="1" spc="-80" dirty="0">
                <a:solidFill>
                  <a:schemeClr val="tx1"/>
                </a:solidFill>
                <a:latin typeface="Tahoma"/>
                <a:cs typeface="Tahoma"/>
              </a:rPr>
              <a:t> </a:t>
            </a:r>
            <a:r>
              <a:rPr lang="en-US" sz="2400" b="1" spc="97" dirty="0">
                <a:solidFill>
                  <a:schemeClr val="tx1"/>
                </a:solidFill>
                <a:latin typeface="Tahoma"/>
                <a:cs typeface="Tahoma"/>
              </a:rPr>
              <a:t>Scalable</a:t>
            </a:r>
            <a:r>
              <a:rPr lang="en-US" sz="2400" b="1" spc="-76" dirty="0">
                <a:solidFill>
                  <a:schemeClr val="tx1"/>
                </a:solidFill>
                <a:latin typeface="Tahoma"/>
                <a:cs typeface="Tahoma"/>
              </a:rPr>
              <a:t> </a:t>
            </a:r>
            <a:r>
              <a:rPr lang="en-US" sz="2400" b="1" spc="93" dirty="0">
                <a:solidFill>
                  <a:schemeClr val="tx1"/>
                </a:solidFill>
                <a:latin typeface="Tahoma"/>
                <a:cs typeface="Tahoma"/>
              </a:rPr>
              <a:t>Data</a:t>
            </a:r>
            <a:r>
              <a:rPr lang="en-US" sz="2400" b="1" spc="-80" dirty="0">
                <a:solidFill>
                  <a:schemeClr val="tx1"/>
                </a:solidFill>
                <a:latin typeface="Tahoma"/>
                <a:cs typeface="Tahoma"/>
              </a:rPr>
              <a:t> </a:t>
            </a:r>
            <a:r>
              <a:rPr lang="en-US" sz="2400" b="1" spc="100" dirty="0">
                <a:solidFill>
                  <a:schemeClr val="tx1"/>
                </a:solidFill>
                <a:latin typeface="Tahoma"/>
                <a:cs typeface="Tahoma"/>
              </a:rPr>
              <a:t>Engineering</a:t>
            </a:r>
            <a:endParaRPr lang="en-US" sz="2400" b="1" dirty="0">
              <a:solidFill>
                <a:schemeClr val="tx1"/>
              </a:solidFill>
              <a:latin typeface="Tahoma"/>
              <a:cs typeface="Tahoma"/>
            </a:endParaRPr>
          </a:p>
          <a:p>
            <a:endParaRPr lang="en-US" dirty="0"/>
          </a:p>
        </p:txBody>
      </p:sp>
    </p:spTree>
    <p:extLst>
      <p:ext uri="{BB962C8B-B14F-4D97-AF65-F5344CB8AC3E}">
        <p14:creationId xmlns:p14="http://schemas.microsoft.com/office/powerpoint/2010/main" val="241954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22A65-938E-4CB5-8258-248201617EE6}"/>
              </a:ext>
            </a:extLst>
          </p:cNvPr>
          <p:cNvSpPr>
            <a:spLocks noGrp="1"/>
          </p:cNvSpPr>
          <p:nvPr>
            <p:ph sz="quarter" idx="13"/>
          </p:nvPr>
        </p:nvSpPr>
        <p:spPr>
          <a:xfrm>
            <a:off x="913774" y="987972"/>
            <a:ext cx="10363826" cy="5023945"/>
          </a:xfrm>
        </p:spPr>
        <p:txBody>
          <a:bodyPr/>
          <a:lstStyle/>
          <a:p>
            <a:pPr marL="0" indent="0">
              <a:buNone/>
            </a:pPr>
            <a:r>
              <a:rPr lang="en-US" sz="2800" b="1" dirty="0">
                <a:solidFill>
                  <a:schemeClr val="tx2">
                    <a:lumMod val="75000"/>
                  </a:schemeClr>
                </a:solidFill>
              </a:rPr>
              <a:t>S3 Datawarehouse</a:t>
            </a:r>
          </a:p>
          <a:p>
            <a:r>
              <a:rPr lang="en-US" sz="1800" dirty="0"/>
              <a:t>After the data undergoes transformation with AWS Glue, it is loaded into our data warehouse.</a:t>
            </a:r>
          </a:p>
          <a:p>
            <a:pPr marL="0" indent="0">
              <a:buNone/>
            </a:pPr>
            <a:endParaRPr lang="en-IN" dirty="0"/>
          </a:p>
        </p:txBody>
      </p:sp>
      <p:pic>
        <p:nvPicPr>
          <p:cNvPr id="4" name="Picture 3">
            <a:extLst>
              <a:ext uri="{FF2B5EF4-FFF2-40B4-BE49-F238E27FC236}">
                <a16:creationId xmlns:a16="http://schemas.microsoft.com/office/drawing/2014/main" id="{70601F22-FD57-4C15-87F0-6E94607184E6}"/>
              </a:ext>
            </a:extLst>
          </p:cNvPr>
          <p:cNvPicPr>
            <a:picLocks noChangeAspect="1"/>
          </p:cNvPicPr>
          <p:nvPr/>
        </p:nvPicPr>
        <p:blipFill>
          <a:blip r:embed="rId2"/>
          <a:stretch>
            <a:fillRect/>
          </a:stretch>
        </p:blipFill>
        <p:spPr>
          <a:xfrm>
            <a:off x="4960630" y="0"/>
            <a:ext cx="2648859" cy="1311317"/>
          </a:xfrm>
          <a:prstGeom prst="rect">
            <a:avLst/>
          </a:prstGeom>
        </p:spPr>
      </p:pic>
      <p:pic>
        <p:nvPicPr>
          <p:cNvPr id="8" name="Picture 7">
            <a:extLst>
              <a:ext uri="{FF2B5EF4-FFF2-40B4-BE49-F238E27FC236}">
                <a16:creationId xmlns:a16="http://schemas.microsoft.com/office/drawing/2014/main" id="{0FE00072-C2F2-47A7-A222-577C86AF07E8}"/>
              </a:ext>
            </a:extLst>
          </p:cNvPr>
          <p:cNvPicPr>
            <a:picLocks noChangeAspect="1"/>
          </p:cNvPicPr>
          <p:nvPr/>
        </p:nvPicPr>
        <p:blipFill>
          <a:blip r:embed="rId3"/>
          <a:stretch>
            <a:fillRect/>
          </a:stretch>
        </p:blipFill>
        <p:spPr>
          <a:xfrm>
            <a:off x="2658990" y="2123090"/>
            <a:ext cx="7256567" cy="4734910"/>
          </a:xfrm>
          <a:prstGeom prst="rect">
            <a:avLst/>
          </a:prstGeom>
        </p:spPr>
      </p:pic>
    </p:spTree>
    <p:extLst>
      <p:ext uri="{BB962C8B-B14F-4D97-AF65-F5344CB8AC3E}">
        <p14:creationId xmlns:p14="http://schemas.microsoft.com/office/powerpoint/2010/main" val="229425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22A65-938E-4CB5-8258-248201617EE6}"/>
              </a:ext>
            </a:extLst>
          </p:cNvPr>
          <p:cNvSpPr>
            <a:spLocks noGrp="1"/>
          </p:cNvSpPr>
          <p:nvPr>
            <p:ph sz="quarter" idx="13"/>
          </p:nvPr>
        </p:nvSpPr>
        <p:spPr>
          <a:xfrm>
            <a:off x="913774" y="987972"/>
            <a:ext cx="10363826" cy="5023945"/>
          </a:xfrm>
        </p:spPr>
        <p:txBody>
          <a:bodyPr/>
          <a:lstStyle/>
          <a:p>
            <a:pPr marL="0" indent="0">
              <a:buNone/>
            </a:pPr>
            <a:r>
              <a:rPr lang="en-US" sz="2800" b="1" dirty="0">
                <a:solidFill>
                  <a:schemeClr val="tx2">
                    <a:lumMod val="75000"/>
                  </a:schemeClr>
                </a:solidFill>
              </a:rPr>
              <a:t>Glue crawler</a:t>
            </a:r>
          </a:p>
          <a:p>
            <a:r>
              <a:rPr lang="en-US" sz="1800" dirty="0"/>
              <a:t>Once the data is securely stored in our data warehouse, we initiate a Glue crawler to establish and populate a database with tables. This automated process streamlines data management, facilitating efficient organization and accessibility.</a:t>
            </a:r>
            <a:endParaRPr lang="en-IN" dirty="0"/>
          </a:p>
        </p:txBody>
      </p:sp>
      <p:pic>
        <p:nvPicPr>
          <p:cNvPr id="5" name="Picture 4">
            <a:extLst>
              <a:ext uri="{FF2B5EF4-FFF2-40B4-BE49-F238E27FC236}">
                <a16:creationId xmlns:a16="http://schemas.microsoft.com/office/drawing/2014/main" id="{F0D9C84E-4919-4B4D-AECC-AB087610C334}"/>
              </a:ext>
            </a:extLst>
          </p:cNvPr>
          <p:cNvPicPr>
            <a:picLocks noChangeAspect="1"/>
          </p:cNvPicPr>
          <p:nvPr/>
        </p:nvPicPr>
        <p:blipFill>
          <a:blip r:embed="rId2"/>
          <a:stretch>
            <a:fillRect/>
          </a:stretch>
        </p:blipFill>
        <p:spPr>
          <a:xfrm>
            <a:off x="5254779" y="0"/>
            <a:ext cx="1682441" cy="1301511"/>
          </a:xfrm>
          <a:prstGeom prst="rect">
            <a:avLst/>
          </a:prstGeom>
        </p:spPr>
      </p:pic>
      <p:pic>
        <p:nvPicPr>
          <p:cNvPr id="7" name="Picture 6">
            <a:extLst>
              <a:ext uri="{FF2B5EF4-FFF2-40B4-BE49-F238E27FC236}">
                <a16:creationId xmlns:a16="http://schemas.microsoft.com/office/drawing/2014/main" id="{392FABE2-5836-4C4F-9741-B1AD9EA689EF}"/>
              </a:ext>
            </a:extLst>
          </p:cNvPr>
          <p:cNvPicPr>
            <a:picLocks noChangeAspect="1"/>
          </p:cNvPicPr>
          <p:nvPr/>
        </p:nvPicPr>
        <p:blipFill>
          <a:blip r:embed="rId3"/>
          <a:stretch>
            <a:fillRect/>
          </a:stretch>
        </p:blipFill>
        <p:spPr>
          <a:xfrm>
            <a:off x="0" y="2884432"/>
            <a:ext cx="12192000" cy="2476500"/>
          </a:xfrm>
          <a:prstGeom prst="rect">
            <a:avLst/>
          </a:prstGeom>
        </p:spPr>
      </p:pic>
    </p:spTree>
    <p:extLst>
      <p:ext uri="{BB962C8B-B14F-4D97-AF65-F5344CB8AC3E}">
        <p14:creationId xmlns:p14="http://schemas.microsoft.com/office/powerpoint/2010/main" val="648920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22A65-938E-4CB5-8258-248201617EE6}"/>
              </a:ext>
            </a:extLst>
          </p:cNvPr>
          <p:cNvSpPr>
            <a:spLocks noGrp="1"/>
          </p:cNvSpPr>
          <p:nvPr>
            <p:ph sz="quarter" idx="13"/>
          </p:nvPr>
        </p:nvSpPr>
        <p:spPr>
          <a:xfrm>
            <a:off x="914087" y="917027"/>
            <a:ext cx="10363826" cy="5023945"/>
          </a:xfrm>
        </p:spPr>
        <p:txBody>
          <a:bodyPr/>
          <a:lstStyle/>
          <a:p>
            <a:pPr marL="0" indent="0">
              <a:buNone/>
            </a:pPr>
            <a:r>
              <a:rPr lang="en-US" sz="2800" b="1" dirty="0">
                <a:solidFill>
                  <a:schemeClr val="tx2">
                    <a:lumMod val="75000"/>
                  </a:schemeClr>
                </a:solidFill>
              </a:rPr>
              <a:t>AWS ATHENA</a:t>
            </a:r>
          </a:p>
          <a:p>
            <a:pPr marL="0" indent="0">
              <a:buNone/>
            </a:pPr>
            <a:r>
              <a:rPr lang="en-US" sz="1800" dirty="0"/>
              <a:t>To facilitate querying, we rely on AWS Athena, harnessing its capabilities to seamlessly explore and analyze the data stored in our database tables. This empowers us to derive valuable insights and make informed decisions based on our data analysis, as outlined below:</a:t>
            </a:r>
            <a:endParaRPr lang="en-IN" dirty="0"/>
          </a:p>
        </p:txBody>
      </p:sp>
      <p:pic>
        <p:nvPicPr>
          <p:cNvPr id="4" name="Picture 3">
            <a:extLst>
              <a:ext uri="{FF2B5EF4-FFF2-40B4-BE49-F238E27FC236}">
                <a16:creationId xmlns:a16="http://schemas.microsoft.com/office/drawing/2014/main" id="{30F24381-FC26-4421-8885-9061D2C7F9A3}"/>
              </a:ext>
            </a:extLst>
          </p:cNvPr>
          <p:cNvPicPr>
            <a:picLocks noChangeAspect="1"/>
          </p:cNvPicPr>
          <p:nvPr/>
        </p:nvPicPr>
        <p:blipFill>
          <a:blip r:embed="rId2"/>
          <a:stretch>
            <a:fillRect/>
          </a:stretch>
        </p:blipFill>
        <p:spPr>
          <a:xfrm>
            <a:off x="5372417" y="0"/>
            <a:ext cx="975831" cy="1286965"/>
          </a:xfrm>
          <a:prstGeom prst="rect">
            <a:avLst/>
          </a:prstGeom>
        </p:spPr>
      </p:pic>
      <p:pic>
        <p:nvPicPr>
          <p:cNvPr id="8" name="Content Placeholder 4" descr="A screenshot of a computer&#10;&#10;Description automatically generated">
            <a:extLst>
              <a:ext uri="{FF2B5EF4-FFF2-40B4-BE49-F238E27FC236}">
                <a16:creationId xmlns:a16="http://schemas.microsoft.com/office/drawing/2014/main" id="{8A1C99BC-81AC-4A82-ACC4-BCD1165D5EBB}"/>
              </a:ext>
            </a:extLst>
          </p:cNvPr>
          <p:cNvPicPr>
            <a:picLocks noChangeAspect="1"/>
          </p:cNvPicPr>
          <p:nvPr/>
        </p:nvPicPr>
        <p:blipFill>
          <a:blip r:embed="rId3"/>
          <a:stretch>
            <a:fillRect/>
          </a:stretch>
        </p:blipFill>
        <p:spPr>
          <a:xfrm>
            <a:off x="3963215" y="2711670"/>
            <a:ext cx="6236436" cy="4146330"/>
          </a:xfrm>
          <a:prstGeom prst="rect">
            <a:avLst/>
          </a:prstGeom>
        </p:spPr>
      </p:pic>
      <p:sp>
        <p:nvSpPr>
          <p:cNvPr id="12" name="TextBox 11">
            <a:extLst>
              <a:ext uri="{FF2B5EF4-FFF2-40B4-BE49-F238E27FC236}">
                <a16:creationId xmlns:a16="http://schemas.microsoft.com/office/drawing/2014/main" id="{3F0F5087-6F23-436B-8477-56A8AB25AA7E}"/>
              </a:ext>
            </a:extLst>
          </p:cNvPr>
          <p:cNvSpPr txBox="1"/>
          <p:nvPr/>
        </p:nvSpPr>
        <p:spPr>
          <a:xfrm>
            <a:off x="0" y="3234587"/>
            <a:ext cx="4046483" cy="646331"/>
          </a:xfrm>
          <a:prstGeom prst="rect">
            <a:avLst/>
          </a:prstGeom>
          <a:noFill/>
        </p:spPr>
        <p:txBody>
          <a:bodyPr wrap="square">
            <a:spAutoFit/>
          </a:bodyPr>
          <a:lstStyle/>
          <a:p>
            <a:r>
              <a:rPr lang="en-US" b="1" dirty="0">
                <a:highlight>
                  <a:srgbClr val="FFFF00"/>
                </a:highlight>
              </a:rPr>
              <a:t>Query1: Identify the top 5 cities with the highest churn rates:</a:t>
            </a:r>
          </a:p>
        </p:txBody>
      </p:sp>
    </p:spTree>
    <p:extLst>
      <p:ext uri="{BB962C8B-B14F-4D97-AF65-F5344CB8AC3E}">
        <p14:creationId xmlns:p14="http://schemas.microsoft.com/office/powerpoint/2010/main" val="988163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8E7981C-04B4-444F-B752-8B5FBDD2E9CA}"/>
              </a:ext>
            </a:extLst>
          </p:cNvPr>
          <p:cNvPicPr>
            <a:picLocks noGrp="1" noChangeAspect="1"/>
          </p:cNvPicPr>
          <p:nvPr>
            <p:ph sz="quarter" idx="14"/>
          </p:nvPr>
        </p:nvPicPr>
        <p:blipFill>
          <a:blip r:embed="rId2"/>
          <a:stretch>
            <a:fillRect/>
          </a:stretch>
        </p:blipFill>
        <p:spPr>
          <a:xfrm>
            <a:off x="4898770" y="2391334"/>
            <a:ext cx="7293229" cy="3979367"/>
          </a:xfrm>
        </p:spPr>
      </p:pic>
      <p:pic>
        <p:nvPicPr>
          <p:cNvPr id="5" name="Content Placeholder 4" descr="A screenshot of a computer&#10;&#10;Description automatically generated">
            <a:extLst>
              <a:ext uri="{FF2B5EF4-FFF2-40B4-BE49-F238E27FC236}">
                <a16:creationId xmlns:a16="http://schemas.microsoft.com/office/drawing/2014/main" id="{B1482338-299B-4572-8186-648B204E8516}"/>
              </a:ext>
            </a:extLst>
          </p:cNvPr>
          <p:cNvPicPr>
            <a:picLocks noGrp="1" noChangeAspect="1"/>
          </p:cNvPicPr>
          <p:nvPr>
            <p:ph sz="quarter" idx="13"/>
          </p:nvPr>
        </p:nvPicPr>
        <p:blipFill>
          <a:blip r:embed="rId3"/>
          <a:stretch>
            <a:fillRect/>
          </a:stretch>
        </p:blipFill>
        <p:spPr>
          <a:xfrm>
            <a:off x="0" y="2125224"/>
            <a:ext cx="5252234" cy="4483108"/>
          </a:xfrm>
          <a:prstGeom prst="rect">
            <a:avLst/>
          </a:prstGeom>
        </p:spPr>
      </p:pic>
      <p:sp>
        <p:nvSpPr>
          <p:cNvPr id="9" name="TextBox 8">
            <a:extLst>
              <a:ext uri="{FF2B5EF4-FFF2-40B4-BE49-F238E27FC236}">
                <a16:creationId xmlns:a16="http://schemas.microsoft.com/office/drawing/2014/main" id="{B0228556-B34C-46C3-BD3A-8324CF706C6A}"/>
              </a:ext>
            </a:extLst>
          </p:cNvPr>
          <p:cNvSpPr txBox="1"/>
          <p:nvPr/>
        </p:nvSpPr>
        <p:spPr>
          <a:xfrm>
            <a:off x="0" y="1518261"/>
            <a:ext cx="6096000" cy="369332"/>
          </a:xfrm>
          <a:prstGeom prst="rect">
            <a:avLst/>
          </a:prstGeom>
          <a:noFill/>
        </p:spPr>
        <p:txBody>
          <a:bodyPr wrap="square">
            <a:spAutoFit/>
          </a:bodyPr>
          <a:lstStyle/>
          <a:p>
            <a:r>
              <a:rPr lang="en-US" b="1" dirty="0">
                <a:highlight>
                  <a:srgbClr val="FFFF00"/>
                </a:highlight>
              </a:rPr>
              <a:t>Find the number of customers who churned:</a:t>
            </a:r>
          </a:p>
        </p:txBody>
      </p:sp>
      <p:sp>
        <p:nvSpPr>
          <p:cNvPr id="11" name="TextBox 10">
            <a:extLst>
              <a:ext uri="{FF2B5EF4-FFF2-40B4-BE49-F238E27FC236}">
                <a16:creationId xmlns:a16="http://schemas.microsoft.com/office/drawing/2014/main" id="{4066E1D7-6ABC-4E4F-B563-619EE63F6543}"/>
              </a:ext>
            </a:extLst>
          </p:cNvPr>
          <p:cNvSpPr txBox="1"/>
          <p:nvPr/>
        </p:nvSpPr>
        <p:spPr>
          <a:xfrm>
            <a:off x="5252234" y="1713186"/>
            <a:ext cx="6330166" cy="369332"/>
          </a:xfrm>
          <a:prstGeom prst="rect">
            <a:avLst/>
          </a:prstGeom>
          <a:noFill/>
        </p:spPr>
        <p:txBody>
          <a:bodyPr wrap="square">
            <a:spAutoFit/>
          </a:bodyPr>
          <a:lstStyle/>
          <a:p>
            <a:r>
              <a:rPr lang="en-IN" b="1" dirty="0">
                <a:highlight>
                  <a:srgbClr val="FFFF00"/>
                </a:highlight>
              </a:rPr>
              <a:t>Identify the churned customers along with their city and income:</a:t>
            </a:r>
          </a:p>
        </p:txBody>
      </p:sp>
    </p:spTree>
    <p:extLst>
      <p:ext uri="{BB962C8B-B14F-4D97-AF65-F5344CB8AC3E}">
        <p14:creationId xmlns:p14="http://schemas.microsoft.com/office/powerpoint/2010/main" val="3532902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22A65-938E-4CB5-8258-248201617EE6}"/>
              </a:ext>
            </a:extLst>
          </p:cNvPr>
          <p:cNvSpPr>
            <a:spLocks noGrp="1"/>
          </p:cNvSpPr>
          <p:nvPr>
            <p:ph sz="quarter" idx="13"/>
          </p:nvPr>
        </p:nvSpPr>
        <p:spPr>
          <a:xfrm>
            <a:off x="913774" y="987972"/>
            <a:ext cx="10363826" cy="5023945"/>
          </a:xfrm>
        </p:spPr>
        <p:txBody>
          <a:bodyPr/>
          <a:lstStyle/>
          <a:p>
            <a:pPr marL="0" indent="0">
              <a:buNone/>
            </a:pPr>
            <a:r>
              <a:rPr lang="en-US" sz="2800" b="1" dirty="0">
                <a:solidFill>
                  <a:schemeClr val="tx2">
                    <a:lumMod val="75000"/>
                  </a:schemeClr>
                </a:solidFill>
              </a:rPr>
              <a:t>POWER BI</a:t>
            </a:r>
          </a:p>
          <a:p>
            <a:r>
              <a:rPr lang="en-US" sz="1800" dirty="0"/>
              <a:t>To visualize our findings and gain actionable insights, </a:t>
            </a:r>
            <a:r>
              <a:rPr lang="en-US" dirty="0"/>
              <a:t>we</a:t>
            </a:r>
            <a:r>
              <a:rPr lang="en-US" sz="1800" dirty="0"/>
              <a:t> connect our AWS dataset from the S3 bucket to Power BI. This integration enables intuitive visualizations, empowering us to extract valuable business insights and identify trends effectively, as described in the FOLLOWING SLIDES:</a:t>
            </a:r>
            <a:endParaRPr lang="en-IN" dirty="0"/>
          </a:p>
        </p:txBody>
      </p:sp>
      <p:pic>
        <p:nvPicPr>
          <p:cNvPr id="4" name="Picture 3">
            <a:extLst>
              <a:ext uri="{FF2B5EF4-FFF2-40B4-BE49-F238E27FC236}">
                <a16:creationId xmlns:a16="http://schemas.microsoft.com/office/drawing/2014/main" id="{44EDEAD2-0421-4F14-BC85-94BF1F95895D}"/>
              </a:ext>
            </a:extLst>
          </p:cNvPr>
          <p:cNvPicPr>
            <a:picLocks noChangeAspect="1"/>
          </p:cNvPicPr>
          <p:nvPr/>
        </p:nvPicPr>
        <p:blipFill>
          <a:blip r:embed="rId2"/>
          <a:stretch>
            <a:fillRect/>
          </a:stretch>
        </p:blipFill>
        <p:spPr>
          <a:xfrm>
            <a:off x="5306723" y="0"/>
            <a:ext cx="1356835" cy="1327657"/>
          </a:xfrm>
          <a:prstGeom prst="rect">
            <a:avLst/>
          </a:prstGeom>
        </p:spPr>
      </p:pic>
      <p:pic>
        <p:nvPicPr>
          <p:cNvPr id="8" name="Picture 7">
            <a:extLst>
              <a:ext uri="{FF2B5EF4-FFF2-40B4-BE49-F238E27FC236}">
                <a16:creationId xmlns:a16="http://schemas.microsoft.com/office/drawing/2014/main" id="{859C94A4-F184-4F9C-B2F5-86D6CB3F16E0}"/>
              </a:ext>
            </a:extLst>
          </p:cNvPr>
          <p:cNvPicPr>
            <a:picLocks noChangeAspect="1"/>
          </p:cNvPicPr>
          <p:nvPr/>
        </p:nvPicPr>
        <p:blipFill>
          <a:blip r:embed="rId3"/>
          <a:stretch>
            <a:fillRect/>
          </a:stretch>
        </p:blipFill>
        <p:spPr>
          <a:xfrm>
            <a:off x="3528898" y="3097353"/>
            <a:ext cx="6269319" cy="3760647"/>
          </a:xfrm>
          <a:prstGeom prst="rect">
            <a:avLst/>
          </a:prstGeom>
        </p:spPr>
      </p:pic>
    </p:spTree>
    <p:extLst>
      <p:ext uri="{BB962C8B-B14F-4D97-AF65-F5344CB8AC3E}">
        <p14:creationId xmlns:p14="http://schemas.microsoft.com/office/powerpoint/2010/main" val="2758305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E30B-7D79-6BC1-0F95-219A71ABC6A4}"/>
              </a:ext>
            </a:extLst>
          </p:cNvPr>
          <p:cNvSpPr>
            <a:spLocks noGrp="1"/>
          </p:cNvSpPr>
          <p:nvPr>
            <p:ph type="title"/>
          </p:nvPr>
        </p:nvSpPr>
        <p:spPr>
          <a:xfrm>
            <a:off x="2311963" y="262759"/>
            <a:ext cx="7568073" cy="788276"/>
          </a:xfrm>
        </p:spPr>
        <p:txBody>
          <a:bodyPr/>
          <a:lstStyle/>
          <a:p>
            <a:r>
              <a:rPr lang="en-US" b="1" dirty="0">
                <a:solidFill>
                  <a:schemeClr val="tx2">
                    <a:lumMod val="75000"/>
                  </a:schemeClr>
                </a:solidFill>
              </a:rPr>
              <a:t>Power Bi visualization</a:t>
            </a:r>
          </a:p>
        </p:txBody>
      </p:sp>
      <p:pic>
        <p:nvPicPr>
          <p:cNvPr id="5" name="Content Placeholder 4" descr="A screenshot of a computer&#10;&#10;Description automatically generated">
            <a:extLst>
              <a:ext uri="{FF2B5EF4-FFF2-40B4-BE49-F238E27FC236}">
                <a16:creationId xmlns:a16="http://schemas.microsoft.com/office/drawing/2014/main" id="{257882DA-DD2B-BA3B-4A6A-7FC182CF0EEA}"/>
              </a:ext>
            </a:extLst>
          </p:cNvPr>
          <p:cNvPicPr>
            <a:picLocks noGrp="1" noChangeAspect="1"/>
          </p:cNvPicPr>
          <p:nvPr>
            <p:ph sz="quarter" idx="13"/>
          </p:nvPr>
        </p:nvPicPr>
        <p:blipFill>
          <a:blip r:embed="rId2"/>
          <a:stretch>
            <a:fillRect/>
          </a:stretch>
        </p:blipFill>
        <p:spPr>
          <a:xfrm>
            <a:off x="393928" y="962138"/>
            <a:ext cx="11155680" cy="5733515"/>
          </a:xfrm>
        </p:spPr>
      </p:pic>
    </p:spTree>
    <p:extLst>
      <p:ext uri="{BB962C8B-B14F-4D97-AF65-F5344CB8AC3E}">
        <p14:creationId xmlns:p14="http://schemas.microsoft.com/office/powerpoint/2010/main" val="1669294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6A66-31EC-B0BE-7F1A-C780396C6EEE}"/>
              </a:ext>
            </a:extLst>
          </p:cNvPr>
          <p:cNvSpPr>
            <a:spLocks noGrp="1"/>
          </p:cNvSpPr>
          <p:nvPr>
            <p:ph type="title"/>
          </p:nvPr>
        </p:nvSpPr>
        <p:spPr>
          <a:xfrm>
            <a:off x="2795751" y="348673"/>
            <a:ext cx="7179192" cy="611193"/>
          </a:xfrm>
        </p:spPr>
        <p:txBody>
          <a:bodyPr>
            <a:normAutofit/>
          </a:bodyPr>
          <a:lstStyle/>
          <a:p>
            <a:r>
              <a:rPr lang="en-US" b="1" dirty="0">
                <a:solidFill>
                  <a:schemeClr val="tx2">
                    <a:lumMod val="75000"/>
                  </a:schemeClr>
                </a:solidFill>
              </a:rPr>
              <a:t>Power Bi visualization</a:t>
            </a:r>
          </a:p>
        </p:txBody>
      </p:sp>
      <p:pic>
        <p:nvPicPr>
          <p:cNvPr id="5" name="Content Placeholder 4" descr="A screenshot of a computer&#10;&#10;Description automatically generated">
            <a:extLst>
              <a:ext uri="{FF2B5EF4-FFF2-40B4-BE49-F238E27FC236}">
                <a16:creationId xmlns:a16="http://schemas.microsoft.com/office/drawing/2014/main" id="{72EC97F6-7258-73EA-94E7-DC85228C942C}"/>
              </a:ext>
            </a:extLst>
          </p:cNvPr>
          <p:cNvPicPr>
            <a:picLocks noGrp="1" noChangeAspect="1"/>
          </p:cNvPicPr>
          <p:nvPr>
            <p:ph sz="quarter" idx="13"/>
          </p:nvPr>
        </p:nvPicPr>
        <p:blipFill>
          <a:blip r:embed="rId2"/>
          <a:stretch>
            <a:fillRect/>
          </a:stretch>
        </p:blipFill>
        <p:spPr>
          <a:xfrm>
            <a:off x="1843075" y="959866"/>
            <a:ext cx="8928026" cy="5024579"/>
          </a:xfrm>
        </p:spPr>
      </p:pic>
    </p:spTree>
    <p:extLst>
      <p:ext uri="{BB962C8B-B14F-4D97-AF65-F5344CB8AC3E}">
        <p14:creationId xmlns:p14="http://schemas.microsoft.com/office/powerpoint/2010/main" val="376472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22A65-938E-4CB5-8258-248201617EE6}"/>
              </a:ext>
            </a:extLst>
          </p:cNvPr>
          <p:cNvSpPr>
            <a:spLocks noGrp="1"/>
          </p:cNvSpPr>
          <p:nvPr>
            <p:ph sz="quarter" idx="13"/>
          </p:nvPr>
        </p:nvSpPr>
        <p:spPr>
          <a:xfrm>
            <a:off x="913774" y="987972"/>
            <a:ext cx="10363826" cy="5023945"/>
          </a:xfrm>
        </p:spPr>
        <p:txBody>
          <a:bodyPr/>
          <a:lstStyle/>
          <a:p>
            <a:pPr marL="0" indent="0">
              <a:buNone/>
            </a:pPr>
            <a:r>
              <a:rPr lang="en-US" sz="2620" b="1" dirty="0">
                <a:solidFill>
                  <a:schemeClr val="tx2">
                    <a:lumMod val="75000"/>
                  </a:schemeClr>
                </a:solidFill>
              </a:rPr>
              <a:t>Machine learning models</a:t>
            </a:r>
            <a:endParaRPr lang="en-US" sz="1800" dirty="0"/>
          </a:p>
          <a:p>
            <a:r>
              <a:rPr lang="en-US" sz="1800" dirty="0"/>
              <a:t>In conclusion, we leverage machine learning techniques for predictive analytics, allowing us to forecast customer churn and implement proactive measures to optimize business outcomes. This predictive capability enhances our ability to anticipate future trends and make strategic decisions, thereby driving business success.</a:t>
            </a:r>
          </a:p>
          <a:p>
            <a:r>
              <a:rPr lang="en-US" sz="1800" dirty="0"/>
              <a:t>The models we utilize include</a:t>
            </a:r>
          </a:p>
          <a:p>
            <a:pPr marL="457200" indent="-457200">
              <a:buFont typeface="+mj-lt"/>
              <a:buAutoNum type="arabicPeriod"/>
            </a:pPr>
            <a:r>
              <a:rPr lang="en-US" sz="1800" dirty="0"/>
              <a:t>Logistic regression</a:t>
            </a:r>
          </a:p>
          <a:p>
            <a:pPr marL="457200" indent="-457200">
              <a:buFont typeface="+mj-lt"/>
              <a:buAutoNum type="arabicPeriod"/>
            </a:pPr>
            <a:r>
              <a:rPr lang="en-US" sz="1800" dirty="0"/>
              <a:t>KNN classifier</a:t>
            </a:r>
          </a:p>
          <a:p>
            <a:pPr marL="457200" indent="-457200">
              <a:buFont typeface="+mj-lt"/>
              <a:buAutoNum type="arabicPeriod"/>
            </a:pPr>
            <a:r>
              <a:rPr lang="en-US" sz="1800" dirty="0"/>
              <a:t>decision tree classifier</a:t>
            </a:r>
          </a:p>
          <a:p>
            <a:pPr marL="457200" indent="-457200">
              <a:buFont typeface="+mj-lt"/>
              <a:buAutoNum type="arabicPeriod"/>
            </a:pPr>
            <a:r>
              <a:rPr lang="en-US" sz="1800" dirty="0"/>
              <a:t>random forest classifier.</a:t>
            </a:r>
            <a:endParaRPr lang="en-IN" sz="1800" dirty="0"/>
          </a:p>
        </p:txBody>
      </p:sp>
    </p:spTree>
    <p:extLst>
      <p:ext uri="{BB962C8B-B14F-4D97-AF65-F5344CB8AC3E}">
        <p14:creationId xmlns:p14="http://schemas.microsoft.com/office/powerpoint/2010/main" val="3384709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DBBED38-15A0-4DB9-8967-6DB617B5FB55}"/>
              </a:ext>
            </a:extLst>
          </p:cNvPr>
          <p:cNvPicPr>
            <a:picLocks noChangeAspect="1"/>
          </p:cNvPicPr>
          <p:nvPr/>
        </p:nvPicPr>
        <p:blipFill>
          <a:blip r:embed="rId2"/>
          <a:stretch>
            <a:fillRect/>
          </a:stretch>
        </p:blipFill>
        <p:spPr>
          <a:xfrm>
            <a:off x="6867772" y="3405720"/>
            <a:ext cx="4960883" cy="3410606"/>
          </a:xfrm>
          <a:prstGeom prst="roundRect">
            <a:avLst>
              <a:gd name="adj" fmla="val 0"/>
            </a:avLst>
          </a:prstGeom>
          <a:ln w="82550" cap="sq">
            <a:noFill/>
            <a:miter lim="800000"/>
          </a:ln>
          <a:effectLst/>
        </p:spPr>
      </p:pic>
      <p:pic>
        <p:nvPicPr>
          <p:cNvPr id="3" name="Picture 2" descr="A screenshot of a computer program&#10;&#10;Description automatically generated">
            <a:extLst>
              <a:ext uri="{FF2B5EF4-FFF2-40B4-BE49-F238E27FC236}">
                <a16:creationId xmlns:a16="http://schemas.microsoft.com/office/drawing/2014/main" id="{E34F8B23-8E6F-4154-B082-F1BCB5AE66CC}"/>
              </a:ext>
            </a:extLst>
          </p:cNvPr>
          <p:cNvPicPr>
            <a:picLocks noChangeAspect="1"/>
          </p:cNvPicPr>
          <p:nvPr/>
        </p:nvPicPr>
        <p:blipFill>
          <a:blip r:embed="rId3"/>
          <a:stretch>
            <a:fillRect/>
          </a:stretch>
        </p:blipFill>
        <p:spPr>
          <a:xfrm>
            <a:off x="6867772" y="-84083"/>
            <a:ext cx="5324228" cy="3367574"/>
          </a:xfrm>
          <a:prstGeom prst="roundRect">
            <a:avLst>
              <a:gd name="adj" fmla="val 0"/>
            </a:avLst>
          </a:prstGeom>
          <a:ln w="82550" cap="sq">
            <a:noFill/>
            <a:miter lim="800000"/>
          </a:ln>
          <a:effectLst/>
        </p:spPr>
      </p:pic>
      <p:pic>
        <p:nvPicPr>
          <p:cNvPr id="4" name="Picture 3" descr="A screenshot of a computer&#10;&#10;Description automatically generated">
            <a:extLst>
              <a:ext uri="{FF2B5EF4-FFF2-40B4-BE49-F238E27FC236}">
                <a16:creationId xmlns:a16="http://schemas.microsoft.com/office/drawing/2014/main" id="{0330EA8B-4EBD-4739-B575-48F87483FEB8}"/>
              </a:ext>
            </a:extLst>
          </p:cNvPr>
          <p:cNvPicPr>
            <a:picLocks noChangeAspect="1"/>
          </p:cNvPicPr>
          <p:nvPr/>
        </p:nvPicPr>
        <p:blipFill>
          <a:blip r:embed="rId4"/>
          <a:stretch>
            <a:fillRect/>
          </a:stretch>
        </p:blipFill>
        <p:spPr>
          <a:xfrm>
            <a:off x="2114986" y="3405720"/>
            <a:ext cx="4752786" cy="3433886"/>
          </a:xfrm>
          <a:prstGeom prst="roundRect">
            <a:avLst>
              <a:gd name="adj" fmla="val 0"/>
            </a:avLst>
          </a:prstGeom>
          <a:ln w="82550" cap="sq">
            <a:noFill/>
            <a:miter lim="800000"/>
          </a:ln>
          <a:effectLst/>
        </p:spPr>
      </p:pic>
      <p:pic>
        <p:nvPicPr>
          <p:cNvPr id="5" name="Picture 4" descr="A screenshot of a computer program&#10;&#10;Description automatically generated">
            <a:extLst>
              <a:ext uri="{FF2B5EF4-FFF2-40B4-BE49-F238E27FC236}">
                <a16:creationId xmlns:a16="http://schemas.microsoft.com/office/drawing/2014/main" id="{C970A3E8-8117-45D3-982D-44BCE9B0BE6D}"/>
              </a:ext>
            </a:extLst>
          </p:cNvPr>
          <p:cNvPicPr>
            <a:picLocks noChangeAspect="1"/>
          </p:cNvPicPr>
          <p:nvPr/>
        </p:nvPicPr>
        <p:blipFill>
          <a:blip r:embed="rId5"/>
          <a:stretch>
            <a:fillRect/>
          </a:stretch>
        </p:blipFill>
        <p:spPr>
          <a:xfrm>
            <a:off x="1154028" y="0"/>
            <a:ext cx="5636110" cy="3367574"/>
          </a:xfrm>
          <a:prstGeom prst="roundRect">
            <a:avLst>
              <a:gd name="adj" fmla="val 0"/>
            </a:avLst>
          </a:prstGeom>
          <a:ln w="82550" cap="sq">
            <a:noFill/>
            <a:miter lim="800000"/>
          </a:ln>
          <a:effectLst/>
        </p:spPr>
      </p:pic>
    </p:spTree>
    <p:extLst>
      <p:ext uri="{BB962C8B-B14F-4D97-AF65-F5344CB8AC3E}">
        <p14:creationId xmlns:p14="http://schemas.microsoft.com/office/powerpoint/2010/main" val="2572545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95C04-3CB6-4A5F-B8B5-4C2BE6EFFD54}"/>
              </a:ext>
            </a:extLst>
          </p:cNvPr>
          <p:cNvSpPr>
            <a:spLocks noGrp="1"/>
          </p:cNvSpPr>
          <p:nvPr>
            <p:ph type="title"/>
          </p:nvPr>
        </p:nvSpPr>
        <p:spPr>
          <a:xfrm>
            <a:off x="1060919" y="776173"/>
            <a:ext cx="3731798" cy="400985"/>
          </a:xfrm>
        </p:spPr>
        <p:txBody>
          <a:bodyPr>
            <a:noAutofit/>
          </a:bodyPr>
          <a:lstStyle/>
          <a:p>
            <a:pPr algn="l"/>
            <a:r>
              <a:rPr lang="en-US" sz="2200" b="1" dirty="0">
                <a:solidFill>
                  <a:schemeClr val="tx2">
                    <a:lumMod val="75000"/>
                  </a:schemeClr>
                </a:solidFill>
              </a:rPr>
              <a:t>Model evaluation :</a:t>
            </a:r>
            <a:endParaRPr lang="en-IN" sz="2200" b="1" dirty="0">
              <a:solidFill>
                <a:schemeClr val="tx2">
                  <a:lumMod val="75000"/>
                </a:schemeClr>
              </a:solidFill>
            </a:endParaRPr>
          </a:p>
        </p:txBody>
      </p:sp>
      <p:sp>
        <p:nvSpPr>
          <p:cNvPr id="3" name="Content Placeholder 2">
            <a:extLst>
              <a:ext uri="{FF2B5EF4-FFF2-40B4-BE49-F238E27FC236}">
                <a16:creationId xmlns:a16="http://schemas.microsoft.com/office/drawing/2014/main" id="{CA7C1BAA-FD40-4CE0-888F-BB6F944BB400}"/>
              </a:ext>
            </a:extLst>
          </p:cNvPr>
          <p:cNvSpPr>
            <a:spLocks noGrp="1"/>
          </p:cNvSpPr>
          <p:nvPr>
            <p:ph sz="quarter" idx="13"/>
          </p:nvPr>
        </p:nvSpPr>
        <p:spPr>
          <a:xfrm>
            <a:off x="1166023" y="1177158"/>
            <a:ext cx="10363826" cy="2144111"/>
          </a:xfrm>
        </p:spPr>
        <p:txBody>
          <a:bodyPr>
            <a:normAutofit/>
          </a:bodyPr>
          <a:lstStyle/>
          <a:p>
            <a:r>
              <a:rPr lang="en-US" sz="1800" dirty="0"/>
              <a:t>Logistic Regression achieved an accuracy score of 0.885 on the test set.</a:t>
            </a:r>
          </a:p>
          <a:p>
            <a:r>
              <a:rPr lang="en-US" sz="1800" dirty="0"/>
              <a:t>KNN Classifier achieved an accuracy score of 0.881 on the test set.</a:t>
            </a:r>
          </a:p>
          <a:p>
            <a:r>
              <a:rPr lang="en-US" sz="1800" dirty="0"/>
              <a:t>Decision Tree Classifier achieved an accuracy score of 0.817 on the test set.</a:t>
            </a:r>
          </a:p>
          <a:p>
            <a:r>
              <a:rPr lang="en-US" sz="1800" dirty="0"/>
              <a:t>Random Forest Classifier was also trained, achieving an accuracy score of 0.883 on the test set.</a:t>
            </a:r>
            <a:endParaRPr lang="en-IN" sz="1800" dirty="0"/>
          </a:p>
        </p:txBody>
      </p:sp>
      <p:sp>
        <p:nvSpPr>
          <p:cNvPr id="4" name="Title 1">
            <a:extLst>
              <a:ext uri="{FF2B5EF4-FFF2-40B4-BE49-F238E27FC236}">
                <a16:creationId xmlns:a16="http://schemas.microsoft.com/office/drawing/2014/main" id="{0DC41412-E847-423C-BEFE-C8B5CA8340A8}"/>
              </a:ext>
            </a:extLst>
          </p:cNvPr>
          <p:cNvSpPr txBox="1">
            <a:spLocks/>
          </p:cNvSpPr>
          <p:nvPr/>
        </p:nvSpPr>
        <p:spPr>
          <a:xfrm>
            <a:off x="1166023" y="3345952"/>
            <a:ext cx="3731798" cy="40098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r>
              <a:rPr lang="en-US" sz="2200" b="1" dirty="0">
                <a:solidFill>
                  <a:schemeClr val="tx2">
                    <a:lumMod val="75000"/>
                  </a:schemeClr>
                </a:solidFill>
              </a:rPr>
              <a:t>Model Comparison :</a:t>
            </a:r>
            <a:endParaRPr lang="en-IN" sz="2200" b="1" dirty="0">
              <a:solidFill>
                <a:schemeClr val="tx2">
                  <a:lumMod val="75000"/>
                </a:schemeClr>
              </a:solidFill>
            </a:endParaRPr>
          </a:p>
        </p:txBody>
      </p:sp>
      <p:sp>
        <p:nvSpPr>
          <p:cNvPr id="5" name="Content Placeholder 2">
            <a:extLst>
              <a:ext uri="{FF2B5EF4-FFF2-40B4-BE49-F238E27FC236}">
                <a16:creationId xmlns:a16="http://schemas.microsoft.com/office/drawing/2014/main" id="{171EC602-F250-40F4-8BB3-3DC79EEB28F3}"/>
              </a:ext>
            </a:extLst>
          </p:cNvPr>
          <p:cNvSpPr txBox="1">
            <a:spLocks/>
          </p:cNvSpPr>
          <p:nvPr/>
        </p:nvSpPr>
        <p:spPr>
          <a:xfrm>
            <a:off x="1166023" y="3771620"/>
            <a:ext cx="10363826" cy="23979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800" dirty="0"/>
              <a:t>Logistic Regression outperformed the other models in terms of accuracy.</a:t>
            </a:r>
          </a:p>
          <a:p>
            <a:r>
              <a:rPr lang="en-US" sz="1800" dirty="0"/>
              <a:t>KNN Classifier and Random Forest Classifier also performed well but slightly lower than Logistic Regression.</a:t>
            </a:r>
          </a:p>
          <a:p>
            <a:r>
              <a:rPr lang="en-US" sz="1800" dirty="0"/>
              <a:t>Decision Tree Classifier had the lowest accuracy among the models evaluated.</a:t>
            </a:r>
          </a:p>
          <a:p>
            <a:r>
              <a:rPr lang="en-US" sz="1800" dirty="0"/>
              <a:t>Logistic Regression had the advantage of interpretability, while ensemble methods like Random Forest offered better predictive power.</a:t>
            </a:r>
            <a:endParaRPr lang="en-IN" sz="1800" dirty="0"/>
          </a:p>
        </p:txBody>
      </p:sp>
    </p:spTree>
    <p:extLst>
      <p:ext uri="{BB962C8B-B14F-4D97-AF65-F5344CB8AC3E}">
        <p14:creationId xmlns:p14="http://schemas.microsoft.com/office/powerpoint/2010/main" val="4223947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46FB-8C4B-E76C-045A-0C824229D640}"/>
              </a:ext>
            </a:extLst>
          </p:cNvPr>
          <p:cNvSpPr>
            <a:spLocks noGrp="1"/>
          </p:cNvSpPr>
          <p:nvPr>
            <p:ph type="title"/>
          </p:nvPr>
        </p:nvSpPr>
        <p:spPr/>
        <p:txBody>
          <a:bodyPr/>
          <a:lstStyle/>
          <a:p>
            <a:r>
              <a:rPr lang="en-US" b="1" dirty="0">
                <a:solidFill>
                  <a:schemeClr val="tx2">
                    <a:lumMod val="75000"/>
                  </a:schemeClr>
                </a:solidFill>
              </a:rPr>
              <a:t>OUR TEAM</a:t>
            </a:r>
          </a:p>
        </p:txBody>
      </p:sp>
      <p:graphicFrame>
        <p:nvGraphicFramePr>
          <p:cNvPr id="4" name="Content Placeholder 3">
            <a:extLst>
              <a:ext uri="{FF2B5EF4-FFF2-40B4-BE49-F238E27FC236}">
                <a16:creationId xmlns:a16="http://schemas.microsoft.com/office/drawing/2014/main" id="{1BDEF658-AC8B-56C7-8018-1161F26B68F6}"/>
              </a:ext>
            </a:extLst>
          </p:cNvPr>
          <p:cNvGraphicFramePr>
            <a:graphicFrameLocks noGrp="1"/>
          </p:cNvGraphicFramePr>
          <p:nvPr>
            <p:ph sz="quarter" idx="13"/>
            <p:extLst>
              <p:ext uri="{D42A27DB-BD31-4B8C-83A1-F6EECF244321}">
                <p14:modId xmlns:p14="http://schemas.microsoft.com/office/powerpoint/2010/main" val="817995606"/>
              </p:ext>
            </p:extLst>
          </p:nvPr>
        </p:nvGraphicFramePr>
        <p:xfrm>
          <a:off x="915025" y="1716881"/>
          <a:ext cx="10363200" cy="3424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60DECB88-4713-72F1-D383-141CF76EBE69}"/>
              </a:ext>
            </a:extLst>
          </p:cNvPr>
          <p:cNvSpPr txBox="1"/>
          <p:nvPr/>
        </p:nvSpPr>
        <p:spPr>
          <a:xfrm>
            <a:off x="630621" y="4142226"/>
            <a:ext cx="11561379" cy="369332"/>
          </a:xfrm>
          <a:prstGeom prst="rect">
            <a:avLst/>
          </a:prstGeom>
          <a:noFill/>
        </p:spPr>
        <p:txBody>
          <a:bodyPr wrap="square" rtlCol="0">
            <a:spAutoFit/>
          </a:bodyPr>
          <a:lstStyle/>
          <a:p>
            <a:r>
              <a:rPr lang="en-US" dirty="0"/>
              <a:t>         Data Engineer                     ML Engineer                         Data Analyst           Research And Documentation</a:t>
            </a:r>
          </a:p>
        </p:txBody>
      </p:sp>
    </p:spTree>
    <p:extLst>
      <p:ext uri="{BB962C8B-B14F-4D97-AF65-F5344CB8AC3E}">
        <p14:creationId xmlns:p14="http://schemas.microsoft.com/office/powerpoint/2010/main" val="1157780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95C04-3CB6-4A5F-B8B5-4C2BE6EFFD54}"/>
              </a:ext>
            </a:extLst>
          </p:cNvPr>
          <p:cNvSpPr>
            <a:spLocks noGrp="1"/>
          </p:cNvSpPr>
          <p:nvPr>
            <p:ph type="title"/>
          </p:nvPr>
        </p:nvSpPr>
        <p:spPr>
          <a:xfrm>
            <a:off x="1060919" y="1406794"/>
            <a:ext cx="3731798" cy="400985"/>
          </a:xfrm>
        </p:spPr>
        <p:txBody>
          <a:bodyPr>
            <a:noAutofit/>
          </a:bodyPr>
          <a:lstStyle/>
          <a:p>
            <a:pPr algn="l"/>
            <a:r>
              <a:rPr lang="en-US" sz="2200" b="1" dirty="0">
                <a:solidFill>
                  <a:schemeClr val="tx2">
                    <a:lumMod val="75000"/>
                  </a:schemeClr>
                </a:solidFill>
              </a:rPr>
              <a:t>Recommendations:</a:t>
            </a:r>
            <a:endParaRPr lang="en-IN" sz="2200" b="1" dirty="0">
              <a:solidFill>
                <a:schemeClr val="tx2">
                  <a:lumMod val="75000"/>
                </a:schemeClr>
              </a:solidFill>
            </a:endParaRPr>
          </a:p>
        </p:txBody>
      </p:sp>
      <p:sp>
        <p:nvSpPr>
          <p:cNvPr id="3" name="Content Placeholder 2">
            <a:extLst>
              <a:ext uri="{FF2B5EF4-FFF2-40B4-BE49-F238E27FC236}">
                <a16:creationId xmlns:a16="http://schemas.microsoft.com/office/drawing/2014/main" id="{CA7C1BAA-FD40-4CE0-888F-BB6F944BB400}"/>
              </a:ext>
            </a:extLst>
          </p:cNvPr>
          <p:cNvSpPr>
            <a:spLocks noGrp="1"/>
          </p:cNvSpPr>
          <p:nvPr>
            <p:ph sz="quarter" idx="13"/>
          </p:nvPr>
        </p:nvSpPr>
        <p:spPr>
          <a:xfrm>
            <a:off x="1060918" y="2091558"/>
            <a:ext cx="10637095" cy="3069021"/>
          </a:xfrm>
        </p:spPr>
        <p:txBody>
          <a:bodyPr>
            <a:normAutofit/>
          </a:bodyPr>
          <a:lstStyle/>
          <a:p>
            <a:r>
              <a:rPr lang="en-US" sz="1800" dirty="0"/>
              <a:t>For this dataset and task, Logistic Regression may be the preferred choice due to its high accuracy and interpretability.</a:t>
            </a:r>
          </a:p>
          <a:p>
            <a:r>
              <a:rPr lang="en-US" sz="1800" dirty="0"/>
              <a:t>However, if predictive power is prioritized and interpretability is less critical, Random Forest could be considered.</a:t>
            </a:r>
          </a:p>
          <a:p>
            <a:r>
              <a:rPr lang="en-US" sz="1800" dirty="0"/>
              <a:t>Further optimization and feature engineering may improve the performance of the models, especially for Decision Tree Classifier.</a:t>
            </a:r>
          </a:p>
        </p:txBody>
      </p:sp>
    </p:spTree>
    <p:extLst>
      <p:ext uri="{BB962C8B-B14F-4D97-AF65-F5344CB8AC3E}">
        <p14:creationId xmlns:p14="http://schemas.microsoft.com/office/powerpoint/2010/main" val="75425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94A6-D954-B1D5-098C-DBAC5DEEB364}"/>
              </a:ext>
            </a:extLst>
          </p:cNvPr>
          <p:cNvSpPr>
            <a:spLocks noGrp="1"/>
          </p:cNvSpPr>
          <p:nvPr>
            <p:ph type="title"/>
          </p:nvPr>
        </p:nvSpPr>
        <p:spPr/>
        <p:txBody>
          <a:bodyPr/>
          <a:lstStyle/>
          <a:p>
            <a:r>
              <a:rPr lang="en-US" b="1" dirty="0">
                <a:solidFill>
                  <a:schemeClr val="tx2">
                    <a:lumMod val="75000"/>
                  </a:schemeClr>
                </a:solidFill>
              </a:rPr>
              <a:t>Lessons learned</a:t>
            </a:r>
          </a:p>
        </p:txBody>
      </p:sp>
      <p:sp>
        <p:nvSpPr>
          <p:cNvPr id="3" name="Content Placeholder 2">
            <a:extLst>
              <a:ext uri="{FF2B5EF4-FFF2-40B4-BE49-F238E27FC236}">
                <a16:creationId xmlns:a16="http://schemas.microsoft.com/office/drawing/2014/main" id="{0A183D76-0942-0EE6-5C4B-83A67DAAC016}"/>
              </a:ext>
            </a:extLst>
          </p:cNvPr>
          <p:cNvSpPr>
            <a:spLocks noGrp="1"/>
          </p:cNvSpPr>
          <p:nvPr>
            <p:ph sz="quarter" idx="13"/>
          </p:nvPr>
        </p:nvSpPr>
        <p:spPr>
          <a:xfrm>
            <a:off x="913774" y="2367092"/>
            <a:ext cx="10363826" cy="3872391"/>
          </a:xfrm>
        </p:spPr>
        <p:txBody>
          <a:bodyPr/>
          <a:lstStyle/>
          <a:p>
            <a:r>
              <a:rPr lang="en-US" b="1" dirty="0"/>
              <a:t>Challenges Overcame: </a:t>
            </a:r>
            <a:r>
              <a:rPr lang="en-US" dirty="0"/>
              <a:t>Throughout the project, we encountered challenges such as data preprocessing complexities and model evaluation.</a:t>
            </a:r>
          </a:p>
          <a:p>
            <a:r>
              <a:rPr lang="en-US" b="1" dirty="0"/>
              <a:t>Helpful Resources: </a:t>
            </a:r>
            <a:r>
              <a:rPr lang="en-US" dirty="0"/>
              <a:t>We found AWS documentation, online tutorials, and peer support forums invaluable in overcoming challenges and gaining insights.</a:t>
            </a:r>
          </a:p>
          <a:p>
            <a:r>
              <a:rPr lang="en-US" b="1" dirty="0"/>
              <a:t>New Skills: </a:t>
            </a:r>
            <a:r>
              <a:rPr lang="en-US" dirty="0"/>
              <a:t>We developed proficiency in AWS services, data preprocessing techniques, and machine learning model evaluation.</a:t>
            </a:r>
          </a:p>
          <a:p>
            <a:r>
              <a:rPr lang="en-US" b="1" dirty="0"/>
              <a:t>Next Steps: </a:t>
            </a:r>
            <a:r>
              <a:rPr lang="en-US" dirty="0"/>
              <a:t>Moving forward, we plan to refine our models, explore advanced analytics techniques, and enhance scalability for larger datasets.</a:t>
            </a:r>
          </a:p>
        </p:txBody>
      </p:sp>
    </p:spTree>
    <p:extLst>
      <p:ext uri="{BB962C8B-B14F-4D97-AF65-F5344CB8AC3E}">
        <p14:creationId xmlns:p14="http://schemas.microsoft.com/office/powerpoint/2010/main" val="3522681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BBD4-05C5-4D19-8CD1-0F924DD52BE9}"/>
              </a:ext>
            </a:extLst>
          </p:cNvPr>
          <p:cNvSpPr>
            <a:spLocks noGrp="1"/>
          </p:cNvSpPr>
          <p:nvPr>
            <p:ph type="title"/>
          </p:nvPr>
        </p:nvSpPr>
        <p:spPr/>
        <p:txBody>
          <a:bodyPr/>
          <a:lstStyle/>
          <a:p>
            <a:r>
              <a:rPr lang="en-US" dirty="0"/>
              <a:t>DEMO</a:t>
            </a:r>
            <a:endParaRPr lang="en-IN" dirty="0"/>
          </a:p>
        </p:txBody>
      </p:sp>
      <p:graphicFrame>
        <p:nvGraphicFramePr>
          <p:cNvPr id="4" name="Content Placeholder 3">
            <a:extLst>
              <a:ext uri="{FF2B5EF4-FFF2-40B4-BE49-F238E27FC236}">
                <a16:creationId xmlns:a16="http://schemas.microsoft.com/office/drawing/2014/main" id="{E8552A17-E395-22AF-4528-5CF93BB1617C}"/>
              </a:ext>
            </a:extLst>
          </p:cNvPr>
          <p:cNvGraphicFramePr>
            <a:graphicFrameLocks noGrp="1"/>
          </p:cNvGraphicFramePr>
          <p:nvPr>
            <p:ph sz="quarter" idx="13"/>
            <p:extLst>
              <p:ext uri="{D42A27DB-BD31-4B8C-83A1-F6EECF244321}">
                <p14:modId xmlns:p14="http://schemas.microsoft.com/office/powerpoint/2010/main" val="1288449268"/>
              </p:ext>
            </p:extLst>
          </p:nvPr>
        </p:nvGraphicFramePr>
        <p:xfrm>
          <a:off x="913774" y="2595283"/>
          <a:ext cx="10363826" cy="3092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5392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932B87-F893-41A4-9908-B3AAD75935C7}"/>
              </a:ext>
            </a:extLst>
          </p:cNvPr>
          <p:cNvPicPr>
            <a:picLocks noChangeAspect="1"/>
          </p:cNvPicPr>
          <p:nvPr/>
        </p:nvPicPr>
        <p:blipFill>
          <a:blip r:embed="rId2"/>
          <a:stretch>
            <a:fillRect/>
          </a:stretch>
        </p:blipFill>
        <p:spPr>
          <a:xfrm>
            <a:off x="2713848" y="97925"/>
            <a:ext cx="7377717" cy="6760075"/>
          </a:xfrm>
          <a:prstGeom prst="rect">
            <a:avLst/>
          </a:prstGeom>
        </p:spPr>
      </p:pic>
    </p:spTree>
    <p:extLst>
      <p:ext uri="{BB962C8B-B14F-4D97-AF65-F5344CB8AC3E}">
        <p14:creationId xmlns:p14="http://schemas.microsoft.com/office/powerpoint/2010/main" val="212111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6B9B-D138-0875-F967-9205A8F798BC}"/>
              </a:ext>
            </a:extLst>
          </p:cNvPr>
          <p:cNvSpPr>
            <a:spLocks noGrp="1"/>
          </p:cNvSpPr>
          <p:nvPr>
            <p:ph type="title"/>
          </p:nvPr>
        </p:nvSpPr>
        <p:spPr>
          <a:xfrm>
            <a:off x="2217683" y="210886"/>
            <a:ext cx="8293287" cy="1155460"/>
          </a:xfrm>
        </p:spPr>
        <p:txBody>
          <a:bodyPr/>
          <a:lstStyle/>
          <a:p>
            <a:r>
              <a:rPr lang="en-US" b="1" dirty="0">
                <a:solidFill>
                  <a:schemeClr val="tx2">
                    <a:lumMod val="75000"/>
                  </a:schemeClr>
                </a:solidFill>
              </a:rPr>
              <a:t>Business Scenario overview</a:t>
            </a:r>
          </a:p>
        </p:txBody>
      </p:sp>
      <p:sp>
        <p:nvSpPr>
          <p:cNvPr id="3" name="Content Placeholder 2">
            <a:extLst>
              <a:ext uri="{FF2B5EF4-FFF2-40B4-BE49-F238E27FC236}">
                <a16:creationId xmlns:a16="http://schemas.microsoft.com/office/drawing/2014/main" id="{E329CDBB-A1E2-7BF9-64A3-876972512138}"/>
              </a:ext>
            </a:extLst>
          </p:cNvPr>
          <p:cNvSpPr>
            <a:spLocks noGrp="1"/>
          </p:cNvSpPr>
          <p:nvPr>
            <p:ph sz="quarter" idx="13"/>
          </p:nvPr>
        </p:nvSpPr>
        <p:spPr>
          <a:xfrm>
            <a:off x="735724" y="1691447"/>
            <a:ext cx="11025352" cy="4548036"/>
          </a:xfrm>
        </p:spPr>
        <p:txBody>
          <a:bodyPr>
            <a:normAutofit fontScale="92500" lnSpcReduction="20000"/>
          </a:bodyPr>
          <a:lstStyle/>
          <a:p>
            <a:pPr marL="0" indent="0">
              <a:buNone/>
            </a:pPr>
            <a:r>
              <a:rPr lang="en-US" sz="2100" b="1" dirty="0"/>
              <a:t>Problem Statement: </a:t>
            </a:r>
          </a:p>
          <a:p>
            <a:pPr marL="0" indent="0">
              <a:buNone/>
            </a:pPr>
            <a:r>
              <a:rPr lang="en-US" sz="1900" dirty="0">
                <a:effectLst/>
              </a:rPr>
              <a:t>Auto insurance companies struggle with customer churn, impacting revenue, satisfaction, and retention. Identifying and addressing churn factors is crucial for sustained growth and competitiveness.</a:t>
            </a:r>
          </a:p>
          <a:p>
            <a:pPr marL="0" indent="0" algn="l">
              <a:buNone/>
            </a:pPr>
            <a:r>
              <a:rPr lang="en-US" b="1" dirty="0"/>
              <a:t>Solution Requirements: </a:t>
            </a:r>
          </a:p>
          <a:p>
            <a:pPr marL="0" indent="0">
              <a:buNone/>
            </a:pPr>
            <a:r>
              <a:rPr lang="en-US" sz="1900" dirty="0"/>
              <a:t>Our project aims to address auto insurance customer churn by leveraging data and technology. We'll focus on three key components:</a:t>
            </a:r>
          </a:p>
          <a:p>
            <a:pPr marL="0" indent="0">
              <a:buNone/>
            </a:pPr>
            <a:r>
              <a:rPr lang="en-US" sz="1900" b="1" dirty="0"/>
              <a:t>Efficient Data Processing: </a:t>
            </a:r>
            <a:r>
              <a:rPr lang="en-US" sz="1900" dirty="0"/>
              <a:t>Streamlining the handling of diverse data sources to extract valuable insights efficiently.</a:t>
            </a:r>
          </a:p>
          <a:p>
            <a:pPr marL="0" indent="0">
              <a:buNone/>
            </a:pPr>
            <a:r>
              <a:rPr lang="en-US" sz="1900" b="1" dirty="0"/>
              <a:t>Insightful Analysis: </a:t>
            </a:r>
            <a:r>
              <a:rPr lang="en-US" sz="1900" dirty="0"/>
              <a:t>Utilizing advanced analytics to accurately identify churn patterns and drivers.</a:t>
            </a:r>
          </a:p>
          <a:p>
            <a:pPr marL="0" indent="0">
              <a:buNone/>
            </a:pPr>
            <a:r>
              <a:rPr lang="en-US" sz="1900" b="1" dirty="0"/>
              <a:t>Informed Decision-Making: </a:t>
            </a:r>
            <a:r>
              <a:rPr lang="en-US" sz="1900" dirty="0"/>
              <a:t>Delivering actionable insights to stakeholders for proactive retention strategies and personalized customer engagement.</a:t>
            </a:r>
          </a:p>
        </p:txBody>
      </p:sp>
    </p:spTree>
    <p:extLst>
      <p:ext uri="{BB962C8B-B14F-4D97-AF65-F5344CB8AC3E}">
        <p14:creationId xmlns:p14="http://schemas.microsoft.com/office/powerpoint/2010/main" val="1852471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2A54-7222-E2DC-4AF5-FF206A558BCF}"/>
              </a:ext>
            </a:extLst>
          </p:cNvPr>
          <p:cNvSpPr>
            <a:spLocks noGrp="1"/>
          </p:cNvSpPr>
          <p:nvPr>
            <p:ph type="title"/>
          </p:nvPr>
        </p:nvSpPr>
        <p:spPr>
          <a:xfrm>
            <a:off x="1744717" y="397799"/>
            <a:ext cx="8492985" cy="789869"/>
          </a:xfrm>
        </p:spPr>
        <p:txBody>
          <a:bodyPr/>
          <a:lstStyle/>
          <a:p>
            <a:r>
              <a:rPr lang="en-US" b="1" dirty="0">
                <a:solidFill>
                  <a:schemeClr val="tx2">
                    <a:lumMod val="75000"/>
                  </a:schemeClr>
                </a:solidFill>
              </a:rPr>
              <a:t>Solution overview</a:t>
            </a:r>
          </a:p>
        </p:txBody>
      </p:sp>
      <p:sp>
        <p:nvSpPr>
          <p:cNvPr id="3" name="Content Placeholder 2">
            <a:extLst>
              <a:ext uri="{FF2B5EF4-FFF2-40B4-BE49-F238E27FC236}">
                <a16:creationId xmlns:a16="http://schemas.microsoft.com/office/drawing/2014/main" id="{B5FB859A-3886-2D9D-5BAA-8886FB84F428}"/>
              </a:ext>
            </a:extLst>
          </p:cNvPr>
          <p:cNvSpPr>
            <a:spLocks noGrp="1"/>
          </p:cNvSpPr>
          <p:nvPr>
            <p:ph sz="quarter" idx="13"/>
          </p:nvPr>
        </p:nvSpPr>
        <p:spPr>
          <a:xfrm>
            <a:off x="914400" y="1429407"/>
            <a:ext cx="10363200" cy="5251809"/>
          </a:xfrm>
        </p:spPr>
        <p:txBody>
          <a:bodyPr>
            <a:normAutofit fontScale="77500" lnSpcReduction="20000"/>
          </a:bodyPr>
          <a:lstStyle/>
          <a:p>
            <a:pPr marL="0" indent="0">
              <a:buNone/>
            </a:pPr>
            <a:r>
              <a:rPr lang="en-US" sz="2300" b="1" dirty="0"/>
              <a:t>High-Level Description: </a:t>
            </a:r>
          </a:p>
          <a:p>
            <a:pPr marL="0" indent="0">
              <a:buNone/>
            </a:pPr>
            <a:r>
              <a:rPr lang="en-US" dirty="0"/>
              <a:t>Our project, "Churn Analysis Using Auto Insurance Data on AWS Cloud," represents a pioneering effort to revolutionize how auto insurance companies approach customer churn. By harnessing the cutting-edge capabilities of AWS Cloud services, we have crafted an end-to-end solution that transcends traditional approaches to churn analysis. Our solution not only addresses the immediate needs of data processing and analysis but also lays the foundation for continuous innovation and adaptation in a dynamic industry landscape. </a:t>
            </a:r>
          </a:p>
          <a:p>
            <a:pPr marL="0" indent="0">
              <a:buNone/>
            </a:pPr>
            <a:r>
              <a:rPr lang="en-US" sz="2300" b="1" dirty="0"/>
              <a:t>Design Considerations: </a:t>
            </a:r>
            <a:r>
              <a:rPr lang="en-US" dirty="0"/>
              <a:t>Central to our solution is the seamless integration of various AWS services, each meticulously chosen to maximize efficiency and scalability:</a:t>
            </a:r>
          </a:p>
          <a:p>
            <a:r>
              <a:rPr lang="en-US" b="1" dirty="0"/>
              <a:t>ETL Pipeline with AWS Glue: </a:t>
            </a:r>
            <a:r>
              <a:rPr lang="en-US" dirty="0"/>
              <a:t>Efficiently extract, transform, and load data for streamlined insights.</a:t>
            </a:r>
          </a:p>
          <a:p>
            <a:r>
              <a:rPr lang="en-US" b="1" dirty="0"/>
              <a:t>Ad-Hoc Querying with AWS Athena: </a:t>
            </a:r>
            <a:r>
              <a:rPr lang="en-US" dirty="0"/>
              <a:t>Efficiently extract, transform, and load data for streamlined insights.</a:t>
            </a:r>
          </a:p>
          <a:p>
            <a:r>
              <a:rPr lang="en-US" b="1" dirty="0"/>
              <a:t>Insightful Visualization with Power BI: </a:t>
            </a:r>
            <a:r>
              <a:rPr lang="en-US" dirty="0"/>
              <a:t> Enable intuitive exploration of churn patterns and trends.</a:t>
            </a:r>
          </a:p>
          <a:p>
            <a:r>
              <a:rPr lang="en-US" b="1" dirty="0"/>
              <a:t>Predictive Modeling: </a:t>
            </a:r>
            <a:r>
              <a:rPr lang="en-US" dirty="0"/>
              <a:t>Utilize advanced ML for churn prediction, enabling proactive intervention and retention strategies.</a:t>
            </a:r>
          </a:p>
          <a:p>
            <a:endParaRPr lang="en-US" dirty="0"/>
          </a:p>
          <a:p>
            <a:endParaRPr lang="en-US" dirty="0"/>
          </a:p>
        </p:txBody>
      </p:sp>
    </p:spTree>
    <p:extLst>
      <p:ext uri="{BB962C8B-B14F-4D97-AF65-F5344CB8AC3E}">
        <p14:creationId xmlns:p14="http://schemas.microsoft.com/office/powerpoint/2010/main" val="2742131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A1D1-269C-37A0-9536-08D0E79632EE}"/>
              </a:ext>
            </a:extLst>
          </p:cNvPr>
          <p:cNvSpPr>
            <a:spLocks noGrp="1"/>
          </p:cNvSpPr>
          <p:nvPr>
            <p:ph type="title"/>
          </p:nvPr>
        </p:nvSpPr>
        <p:spPr>
          <a:xfrm>
            <a:off x="1912883" y="114021"/>
            <a:ext cx="7652157" cy="1168242"/>
          </a:xfrm>
        </p:spPr>
        <p:txBody>
          <a:bodyPr>
            <a:normAutofit/>
          </a:bodyPr>
          <a:lstStyle/>
          <a:p>
            <a:r>
              <a:rPr lang="en-US" b="1" dirty="0">
                <a:solidFill>
                  <a:schemeClr val="tx2">
                    <a:lumMod val="75000"/>
                  </a:schemeClr>
                </a:solidFill>
              </a:rPr>
              <a:t>Methodology</a:t>
            </a:r>
            <a:br>
              <a:rPr lang="en-US" b="1" dirty="0">
                <a:solidFill>
                  <a:schemeClr val="tx2">
                    <a:lumMod val="75000"/>
                  </a:schemeClr>
                </a:solidFill>
              </a:rPr>
            </a:br>
            <a:r>
              <a:rPr lang="en-US" dirty="0">
                <a:solidFill>
                  <a:schemeClr val="tx2">
                    <a:lumMod val="75000"/>
                  </a:schemeClr>
                </a:solidFill>
              </a:rPr>
              <a:t>crisp-ml</a:t>
            </a:r>
          </a:p>
        </p:txBody>
      </p:sp>
      <p:sp>
        <p:nvSpPr>
          <p:cNvPr id="3" name="Content Placeholder 2">
            <a:extLst>
              <a:ext uri="{FF2B5EF4-FFF2-40B4-BE49-F238E27FC236}">
                <a16:creationId xmlns:a16="http://schemas.microsoft.com/office/drawing/2014/main" id="{95788ADE-9DF8-7E7B-794F-A0D35877730B}"/>
              </a:ext>
            </a:extLst>
          </p:cNvPr>
          <p:cNvSpPr>
            <a:spLocks noGrp="1"/>
          </p:cNvSpPr>
          <p:nvPr>
            <p:ph sz="quarter" idx="13"/>
          </p:nvPr>
        </p:nvSpPr>
        <p:spPr>
          <a:xfrm>
            <a:off x="913774" y="2367092"/>
            <a:ext cx="6096626" cy="3424107"/>
          </a:xfrm>
        </p:spPr>
        <p:txBody>
          <a:bodyPr>
            <a:normAutofit/>
          </a:bodyPr>
          <a:lstStyle/>
          <a:p>
            <a:pPr marL="8467" defTabSz="609630">
              <a:spcBef>
                <a:spcPts val="90"/>
              </a:spcBef>
            </a:pPr>
            <a:r>
              <a:rPr lang="en-US" spc="-27" dirty="0">
                <a:latin typeface="Tahoma"/>
                <a:cs typeface="Tahoma"/>
              </a:rPr>
              <a:t>GAIN</a:t>
            </a:r>
            <a:r>
              <a:rPr lang="en-US" spc="-136" dirty="0">
                <a:latin typeface="Tahoma"/>
                <a:cs typeface="Tahoma"/>
              </a:rPr>
              <a:t> </a:t>
            </a:r>
            <a:r>
              <a:rPr lang="en-US" spc="7" dirty="0">
                <a:latin typeface="Tahoma"/>
                <a:cs typeface="Tahoma"/>
              </a:rPr>
              <a:t>BUSINESS</a:t>
            </a:r>
            <a:r>
              <a:rPr lang="en-US" spc="-133" dirty="0">
                <a:latin typeface="Tahoma"/>
                <a:cs typeface="Tahoma"/>
              </a:rPr>
              <a:t> </a:t>
            </a:r>
            <a:r>
              <a:rPr lang="en-US" spc="23" dirty="0">
                <a:latin typeface="Tahoma"/>
                <a:cs typeface="Tahoma"/>
              </a:rPr>
              <a:t>UNDERSTANDING</a:t>
            </a:r>
            <a:endParaRPr lang="en-US" dirty="0">
              <a:latin typeface="Tahoma"/>
              <a:cs typeface="Tahoma"/>
            </a:endParaRPr>
          </a:p>
          <a:p>
            <a:pPr marL="8467" marR="3387" defTabSz="609630">
              <a:spcBef>
                <a:spcPts val="477"/>
              </a:spcBef>
            </a:pPr>
            <a:r>
              <a:rPr lang="en-US" spc="113" dirty="0">
                <a:latin typeface="Tahoma"/>
                <a:cs typeface="Tahoma"/>
              </a:rPr>
              <a:t>DATA</a:t>
            </a:r>
            <a:r>
              <a:rPr lang="en-US" spc="-143" dirty="0">
                <a:latin typeface="Tahoma"/>
                <a:cs typeface="Tahoma"/>
              </a:rPr>
              <a:t> </a:t>
            </a:r>
            <a:r>
              <a:rPr lang="en-US" spc="10" dirty="0">
                <a:latin typeface="Tahoma"/>
                <a:cs typeface="Tahoma"/>
              </a:rPr>
              <a:t>COLLECTION</a:t>
            </a:r>
            <a:r>
              <a:rPr lang="en-US" spc="-140" dirty="0">
                <a:latin typeface="Tahoma"/>
                <a:cs typeface="Tahoma"/>
              </a:rPr>
              <a:t> </a:t>
            </a:r>
            <a:r>
              <a:rPr lang="en-US" spc="97" dirty="0">
                <a:latin typeface="Tahoma"/>
                <a:cs typeface="Tahoma"/>
              </a:rPr>
              <a:t>AND</a:t>
            </a:r>
            <a:r>
              <a:rPr lang="en-US" spc="-140" dirty="0">
                <a:latin typeface="Tahoma"/>
                <a:cs typeface="Tahoma"/>
              </a:rPr>
              <a:t> </a:t>
            </a:r>
            <a:r>
              <a:rPr lang="en-US" spc="-13" dirty="0">
                <a:latin typeface="Tahoma"/>
                <a:cs typeface="Tahoma"/>
              </a:rPr>
              <a:t>INTEGRATION </a:t>
            </a:r>
            <a:r>
              <a:rPr lang="en-US" spc="-646" dirty="0">
                <a:latin typeface="Tahoma"/>
                <a:cs typeface="Tahoma"/>
              </a:rPr>
              <a:t> </a:t>
            </a:r>
          </a:p>
          <a:p>
            <a:pPr marL="8467" marR="3387" defTabSz="609630">
              <a:spcBef>
                <a:spcPts val="477"/>
              </a:spcBef>
            </a:pPr>
            <a:r>
              <a:rPr lang="en-US" spc="113" dirty="0">
                <a:latin typeface="Tahoma"/>
                <a:cs typeface="Tahoma"/>
              </a:rPr>
              <a:t>DATA </a:t>
            </a:r>
            <a:r>
              <a:rPr lang="en-US" spc="17" dirty="0">
                <a:latin typeface="Tahoma"/>
                <a:cs typeface="Tahoma"/>
              </a:rPr>
              <a:t>CLEANING </a:t>
            </a:r>
            <a:r>
              <a:rPr lang="en-US" spc="97" dirty="0">
                <a:latin typeface="Tahoma"/>
                <a:cs typeface="Tahoma"/>
              </a:rPr>
              <a:t>AND </a:t>
            </a:r>
            <a:r>
              <a:rPr lang="en-US" spc="43" dirty="0">
                <a:latin typeface="Tahoma"/>
                <a:cs typeface="Tahoma"/>
              </a:rPr>
              <a:t>PREPARATION</a:t>
            </a:r>
          </a:p>
          <a:p>
            <a:pPr marL="8467" marR="3387" defTabSz="609630">
              <a:spcBef>
                <a:spcPts val="477"/>
              </a:spcBef>
            </a:pPr>
            <a:r>
              <a:rPr lang="en-US" spc="113" dirty="0">
                <a:latin typeface="Tahoma"/>
                <a:cs typeface="Tahoma"/>
              </a:rPr>
              <a:t>DATA</a:t>
            </a:r>
            <a:r>
              <a:rPr lang="en-US" spc="-136" dirty="0">
                <a:latin typeface="Tahoma"/>
                <a:cs typeface="Tahoma"/>
              </a:rPr>
              <a:t> </a:t>
            </a:r>
            <a:r>
              <a:rPr lang="en-US" dirty="0">
                <a:latin typeface="Tahoma"/>
                <a:cs typeface="Tahoma"/>
              </a:rPr>
              <a:t>MODELING</a:t>
            </a:r>
            <a:r>
              <a:rPr lang="en-US" spc="-136" dirty="0">
                <a:latin typeface="Tahoma"/>
                <a:cs typeface="Tahoma"/>
              </a:rPr>
              <a:t> </a:t>
            </a:r>
            <a:r>
              <a:rPr lang="en-US" spc="97" dirty="0">
                <a:latin typeface="Tahoma"/>
                <a:cs typeface="Tahoma"/>
              </a:rPr>
              <a:t>AND</a:t>
            </a:r>
            <a:r>
              <a:rPr lang="en-US" spc="-136" dirty="0">
                <a:latin typeface="Tahoma"/>
                <a:cs typeface="Tahoma"/>
              </a:rPr>
              <a:t> </a:t>
            </a:r>
            <a:r>
              <a:rPr lang="en-US" spc="23" dirty="0">
                <a:latin typeface="Tahoma"/>
                <a:cs typeface="Tahoma"/>
              </a:rPr>
              <a:t>ANALYSIS</a:t>
            </a:r>
            <a:endParaRPr lang="en-US" dirty="0">
              <a:latin typeface="Tahoma"/>
              <a:cs typeface="Tahoma"/>
            </a:endParaRPr>
          </a:p>
          <a:p>
            <a:pPr marL="0" indent="0">
              <a:buNone/>
            </a:pPr>
            <a:endParaRPr lang="en-US" dirty="0"/>
          </a:p>
        </p:txBody>
      </p:sp>
      <p:pic>
        <p:nvPicPr>
          <p:cNvPr id="4" name="object 10">
            <a:extLst>
              <a:ext uri="{FF2B5EF4-FFF2-40B4-BE49-F238E27FC236}">
                <a16:creationId xmlns:a16="http://schemas.microsoft.com/office/drawing/2014/main" id="{74DC8745-F725-8EE4-DC98-04F930438B07}"/>
              </a:ext>
            </a:extLst>
          </p:cNvPr>
          <p:cNvPicPr/>
          <p:nvPr/>
        </p:nvPicPr>
        <p:blipFill rotWithShape="1">
          <a:blip r:embed="rId2" cstate="print"/>
          <a:srcRect l="1806" r="866" b="-2"/>
          <a:stretch/>
        </p:blipFill>
        <p:spPr>
          <a:xfrm>
            <a:off x="5738961" y="1282263"/>
            <a:ext cx="6321725" cy="485876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9140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911E254-2ACD-43AC-A820-8CBB17050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a:extLst>
              <a:ext uri="{FF2B5EF4-FFF2-40B4-BE49-F238E27FC236}">
                <a16:creationId xmlns:a16="http://schemas.microsoft.com/office/drawing/2014/main" id="{5A5877A2-973E-4D6B-B2E1-C8B1C54374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47" name="Rounded Rectangle 13">
            <a:extLst>
              <a:ext uri="{FF2B5EF4-FFF2-40B4-BE49-F238E27FC236}">
                <a16:creationId xmlns:a16="http://schemas.microsoft.com/office/drawing/2014/main" id="{AE3D3859-5D0C-4E3E-8215-E246D3E2E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3" y="635245"/>
            <a:ext cx="6909478" cy="5613156"/>
          </a:xfrm>
          <a:prstGeom prst="roundRect">
            <a:avLst>
              <a:gd name="adj" fmla="val 2274"/>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screenshot of a computer&#10;&#10;Description automatically generated">
            <a:extLst>
              <a:ext uri="{FF2B5EF4-FFF2-40B4-BE49-F238E27FC236}">
                <a16:creationId xmlns:a16="http://schemas.microsoft.com/office/drawing/2014/main" id="{E5869A36-7377-F6C7-9976-725A1056762F}"/>
              </a:ext>
            </a:extLst>
          </p:cNvPr>
          <p:cNvPicPr>
            <a:picLocks noChangeAspect="1"/>
          </p:cNvPicPr>
          <p:nvPr/>
        </p:nvPicPr>
        <p:blipFill>
          <a:blip r:embed="rId3"/>
          <a:stretch>
            <a:fillRect/>
          </a:stretch>
        </p:blipFill>
        <p:spPr>
          <a:xfrm>
            <a:off x="2983129" y="3578778"/>
            <a:ext cx="4302523" cy="1170007"/>
          </a:xfrm>
          <a:prstGeom prst="roundRect">
            <a:avLst>
              <a:gd name="adj" fmla="val 0"/>
            </a:avLst>
          </a:prstGeom>
          <a:ln w="82550" cap="sq">
            <a:noFill/>
            <a:miter lim="800000"/>
          </a:ln>
          <a:effectLst/>
        </p:spPr>
      </p:pic>
      <p:pic>
        <p:nvPicPr>
          <p:cNvPr id="34" name="Picture 33" descr="A white paper with numbers and numbers&#10;&#10;Description automatically generated">
            <a:extLst>
              <a:ext uri="{FF2B5EF4-FFF2-40B4-BE49-F238E27FC236}">
                <a16:creationId xmlns:a16="http://schemas.microsoft.com/office/drawing/2014/main" id="{87F43D50-DBD6-8A49-33B3-D625808859F6}"/>
              </a:ext>
            </a:extLst>
          </p:cNvPr>
          <p:cNvPicPr>
            <a:picLocks noChangeAspect="1"/>
          </p:cNvPicPr>
          <p:nvPr/>
        </p:nvPicPr>
        <p:blipFill>
          <a:blip r:embed="rId4"/>
          <a:stretch>
            <a:fillRect/>
          </a:stretch>
        </p:blipFill>
        <p:spPr>
          <a:xfrm>
            <a:off x="934607" y="2330237"/>
            <a:ext cx="1868963" cy="2574560"/>
          </a:xfrm>
          <a:prstGeom prst="roundRect">
            <a:avLst>
              <a:gd name="adj" fmla="val 0"/>
            </a:avLst>
          </a:prstGeom>
          <a:ln w="82550" cap="sq">
            <a:noFill/>
            <a:miter lim="800000"/>
          </a:ln>
          <a:effectLst/>
        </p:spPr>
      </p:pic>
      <p:pic>
        <p:nvPicPr>
          <p:cNvPr id="49" name="Picture 48">
            <a:extLst>
              <a:ext uri="{FF2B5EF4-FFF2-40B4-BE49-F238E27FC236}">
                <a16:creationId xmlns:a16="http://schemas.microsoft.com/office/drawing/2014/main" id="{B673DE9B-32B1-488A-88A1-1CAF6E676F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1" name="Picture 40" descr="A table with numbers and a number&#10;&#10;Description automatically generated">
            <a:extLst>
              <a:ext uri="{FF2B5EF4-FFF2-40B4-BE49-F238E27FC236}">
                <a16:creationId xmlns:a16="http://schemas.microsoft.com/office/drawing/2014/main" id="{A249B4D0-50F0-9E11-C39E-7B6730ECE54F}"/>
              </a:ext>
            </a:extLst>
          </p:cNvPr>
          <p:cNvPicPr>
            <a:picLocks noChangeAspect="1"/>
          </p:cNvPicPr>
          <p:nvPr/>
        </p:nvPicPr>
        <p:blipFill>
          <a:blip r:embed="rId6"/>
          <a:stretch>
            <a:fillRect/>
          </a:stretch>
        </p:blipFill>
        <p:spPr>
          <a:xfrm>
            <a:off x="947747" y="880812"/>
            <a:ext cx="6500165" cy="1170007"/>
          </a:xfrm>
          <a:prstGeom prst="rect">
            <a:avLst/>
          </a:prstGeom>
        </p:spPr>
      </p:pic>
      <p:pic>
        <p:nvPicPr>
          <p:cNvPr id="44" name="Picture 43" descr="A screenshot of a computer&#10;&#10;Description automatically generated">
            <a:extLst>
              <a:ext uri="{FF2B5EF4-FFF2-40B4-BE49-F238E27FC236}">
                <a16:creationId xmlns:a16="http://schemas.microsoft.com/office/drawing/2014/main" id="{164B5EB5-48F2-9722-C3B0-DC0C1BED7E9A}"/>
              </a:ext>
            </a:extLst>
          </p:cNvPr>
          <p:cNvPicPr>
            <a:picLocks noChangeAspect="1"/>
          </p:cNvPicPr>
          <p:nvPr/>
        </p:nvPicPr>
        <p:blipFill>
          <a:blip r:embed="rId7"/>
          <a:stretch>
            <a:fillRect/>
          </a:stretch>
        </p:blipFill>
        <p:spPr>
          <a:xfrm>
            <a:off x="1034235" y="4991595"/>
            <a:ext cx="6327190" cy="1170007"/>
          </a:xfrm>
          <a:prstGeom prst="rect">
            <a:avLst/>
          </a:prstGeom>
        </p:spPr>
      </p:pic>
      <p:pic>
        <p:nvPicPr>
          <p:cNvPr id="60" name="Picture 59" descr="A table with numbers and numbers&#10;&#10;Description automatically generated">
            <a:extLst>
              <a:ext uri="{FF2B5EF4-FFF2-40B4-BE49-F238E27FC236}">
                <a16:creationId xmlns:a16="http://schemas.microsoft.com/office/drawing/2014/main" id="{99D4B5A6-D13C-E32D-805F-84C09EF5A428}"/>
              </a:ext>
            </a:extLst>
          </p:cNvPr>
          <p:cNvPicPr>
            <a:picLocks noChangeAspect="1"/>
          </p:cNvPicPr>
          <p:nvPr/>
        </p:nvPicPr>
        <p:blipFill>
          <a:blip r:embed="rId8"/>
          <a:stretch>
            <a:fillRect/>
          </a:stretch>
        </p:blipFill>
        <p:spPr>
          <a:xfrm>
            <a:off x="3094714" y="2239934"/>
            <a:ext cx="4190938" cy="1109650"/>
          </a:xfrm>
          <a:prstGeom prst="rect">
            <a:avLst/>
          </a:prstGeom>
        </p:spPr>
      </p:pic>
      <p:sp>
        <p:nvSpPr>
          <p:cNvPr id="4" name="Title 3">
            <a:extLst>
              <a:ext uri="{FF2B5EF4-FFF2-40B4-BE49-F238E27FC236}">
                <a16:creationId xmlns:a16="http://schemas.microsoft.com/office/drawing/2014/main" id="{A0A43DB9-9349-49E7-8DA2-84B87668C362}"/>
              </a:ext>
            </a:extLst>
          </p:cNvPr>
          <p:cNvSpPr>
            <a:spLocks noGrp="1"/>
          </p:cNvSpPr>
          <p:nvPr>
            <p:ph type="title"/>
          </p:nvPr>
        </p:nvSpPr>
        <p:spPr>
          <a:xfrm>
            <a:off x="2721127" y="48221"/>
            <a:ext cx="7032474" cy="646331"/>
          </a:xfrm>
        </p:spPr>
        <p:txBody>
          <a:bodyPr>
            <a:normAutofit/>
          </a:bodyPr>
          <a:lstStyle/>
          <a:p>
            <a:r>
              <a:rPr lang="en-US" b="1" dirty="0">
                <a:solidFill>
                  <a:schemeClr val="tx2">
                    <a:lumMod val="75000"/>
                  </a:schemeClr>
                </a:solidFill>
              </a:rPr>
              <a:t>Dataset</a:t>
            </a:r>
            <a:endParaRPr lang="en-IN" b="1" dirty="0">
              <a:solidFill>
                <a:schemeClr val="tx2">
                  <a:lumMod val="75000"/>
                </a:schemeClr>
              </a:solidFill>
            </a:endParaRPr>
          </a:p>
        </p:txBody>
      </p:sp>
      <p:sp>
        <p:nvSpPr>
          <p:cNvPr id="19" name="TextBox 18">
            <a:extLst>
              <a:ext uri="{FF2B5EF4-FFF2-40B4-BE49-F238E27FC236}">
                <a16:creationId xmlns:a16="http://schemas.microsoft.com/office/drawing/2014/main" id="{D89B76DA-39E5-4898-8E83-0C1BD5449645}"/>
              </a:ext>
            </a:extLst>
          </p:cNvPr>
          <p:cNvSpPr txBox="1"/>
          <p:nvPr/>
        </p:nvSpPr>
        <p:spPr>
          <a:xfrm>
            <a:off x="7784565" y="2865934"/>
            <a:ext cx="4175811" cy="461665"/>
          </a:xfrm>
          <a:prstGeom prst="rect">
            <a:avLst/>
          </a:prstGeom>
          <a:noFill/>
        </p:spPr>
        <p:txBody>
          <a:bodyPr wrap="square" rtlCol="0">
            <a:spAutoFit/>
          </a:bodyPr>
          <a:lstStyle/>
          <a:p>
            <a:r>
              <a:rPr lang="en-US" sz="2400" b="1" dirty="0">
                <a:solidFill>
                  <a:schemeClr val="tx2">
                    <a:lumMod val="75000"/>
                  </a:schemeClr>
                </a:solidFill>
              </a:rPr>
              <a:t>We Had 5 individual Datasets</a:t>
            </a:r>
          </a:p>
        </p:txBody>
      </p:sp>
      <p:sp>
        <p:nvSpPr>
          <p:cNvPr id="2" name="TextBox 1">
            <a:extLst>
              <a:ext uri="{FF2B5EF4-FFF2-40B4-BE49-F238E27FC236}">
                <a16:creationId xmlns:a16="http://schemas.microsoft.com/office/drawing/2014/main" id="{1CBB61A5-7991-A749-05D5-7F3565412C55}"/>
              </a:ext>
            </a:extLst>
          </p:cNvPr>
          <p:cNvSpPr txBox="1"/>
          <p:nvPr/>
        </p:nvSpPr>
        <p:spPr>
          <a:xfrm>
            <a:off x="4381064" y="3317588"/>
            <a:ext cx="1714936" cy="307777"/>
          </a:xfrm>
          <a:prstGeom prst="rect">
            <a:avLst/>
          </a:prstGeom>
          <a:noFill/>
        </p:spPr>
        <p:txBody>
          <a:bodyPr wrap="square" rtlCol="0">
            <a:spAutoFit/>
          </a:bodyPr>
          <a:lstStyle/>
          <a:p>
            <a:r>
              <a:rPr lang="en-US" sz="1400" dirty="0" err="1"/>
              <a:t>address.csv</a:t>
            </a:r>
            <a:endParaRPr lang="en-US" sz="1400" dirty="0"/>
          </a:p>
        </p:txBody>
      </p:sp>
      <p:sp>
        <p:nvSpPr>
          <p:cNvPr id="3" name="TextBox 2">
            <a:extLst>
              <a:ext uri="{FF2B5EF4-FFF2-40B4-BE49-F238E27FC236}">
                <a16:creationId xmlns:a16="http://schemas.microsoft.com/office/drawing/2014/main" id="{76619987-BDB9-B2B5-61F6-D57BBA2A7E34}"/>
              </a:ext>
            </a:extLst>
          </p:cNvPr>
          <p:cNvSpPr txBox="1"/>
          <p:nvPr/>
        </p:nvSpPr>
        <p:spPr>
          <a:xfrm>
            <a:off x="1362317" y="2198846"/>
            <a:ext cx="1227003" cy="307777"/>
          </a:xfrm>
          <a:prstGeom prst="rect">
            <a:avLst/>
          </a:prstGeom>
          <a:noFill/>
        </p:spPr>
        <p:txBody>
          <a:bodyPr wrap="none" rtlCol="0">
            <a:spAutoFit/>
          </a:bodyPr>
          <a:lstStyle/>
          <a:p>
            <a:r>
              <a:rPr lang="en-US" sz="1400" dirty="0" err="1"/>
              <a:t>termination.csv</a:t>
            </a:r>
            <a:endParaRPr lang="en-US" sz="1400" dirty="0"/>
          </a:p>
        </p:txBody>
      </p:sp>
      <p:sp>
        <p:nvSpPr>
          <p:cNvPr id="6" name="TextBox 5">
            <a:extLst>
              <a:ext uri="{FF2B5EF4-FFF2-40B4-BE49-F238E27FC236}">
                <a16:creationId xmlns:a16="http://schemas.microsoft.com/office/drawing/2014/main" id="{215186C8-F868-1BA8-F3AC-2FC507525595}"/>
              </a:ext>
            </a:extLst>
          </p:cNvPr>
          <p:cNvSpPr txBox="1"/>
          <p:nvPr/>
        </p:nvSpPr>
        <p:spPr>
          <a:xfrm>
            <a:off x="2841234" y="588372"/>
            <a:ext cx="1862433" cy="307777"/>
          </a:xfrm>
          <a:prstGeom prst="rect">
            <a:avLst/>
          </a:prstGeom>
          <a:noFill/>
        </p:spPr>
        <p:txBody>
          <a:bodyPr wrap="none" rtlCol="0">
            <a:spAutoFit/>
          </a:bodyPr>
          <a:lstStyle/>
          <a:p>
            <a:r>
              <a:rPr lang="en-US" sz="1400" dirty="0" err="1"/>
              <a:t>autoinsurance_churn.csv</a:t>
            </a:r>
            <a:endParaRPr lang="en-US" sz="1400" dirty="0"/>
          </a:p>
        </p:txBody>
      </p:sp>
      <p:sp>
        <p:nvSpPr>
          <p:cNvPr id="7" name="TextBox 6">
            <a:extLst>
              <a:ext uri="{FF2B5EF4-FFF2-40B4-BE49-F238E27FC236}">
                <a16:creationId xmlns:a16="http://schemas.microsoft.com/office/drawing/2014/main" id="{6D66937E-78FE-BE27-E750-AF259319C367}"/>
              </a:ext>
            </a:extLst>
          </p:cNvPr>
          <p:cNvSpPr txBox="1"/>
          <p:nvPr/>
        </p:nvSpPr>
        <p:spPr>
          <a:xfrm>
            <a:off x="4542684" y="1959372"/>
            <a:ext cx="1032911" cy="307777"/>
          </a:xfrm>
          <a:prstGeom prst="rect">
            <a:avLst/>
          </a:prstGeom>
          <a:noFill/>
        </p:spPr>
        <p:txBody>
          <a:bodyPr wrap="none" rtlCol="0">
            <a:spAutoFit/>
          </a:bodyPr>
          <a:lstStyle/>
          <a:p>
            <a:r>
              <a:rPr lang="en-US" sz="1400" dirty="0" err="1"/>
              <a:t>customer.csv</a:t>
            </a:r>
            <a:endParaRPr lang="en-US" sz="1400" dirty="0"/>
          </a:p>
        </p:txBody>
      </p:sp>
      <p:sp>
        <p:nvSpPr>
          <p:cNvPr id="8" name="TextBox 7">
            <a:extLst>
              <a:ext uri="{FF2B5EF4-FFF2-40B4-BE49-F238E27FC236}">
                <a16:creationId xmlns:a16="http://schemas.microsoft.com/office/drawing/2014/main" id="{40F3D90A-9214-900D-68AD-89A4A66A66A4}"/>
              </a:ext>
            </a:extLst>
          </p:cNvPr>
          <p:cNvSpPr txBox="1"/>
          <p:nvPr/>
        </p:nvSpPr>
        <p:spPr>
          <a:xfrm>
            <a:off x="3303917" y="4745807"/>
            <a:ext cx="1373966" cy="307777"/>
          </a:xfrm>
          <a:prstGeom prst="rect">
            <a:avLst/>
          </a:prstGeom>
          <a:noFill/>
        </p:spPr>
        <p:txBody>
          <a:bodyPr wrap="none" rtlCol="0">
            <a:spAutoFit/>
          </a:bodyPr>
          <a:lstStyle/>
          <a:p>
            <a:r>
              <a:rPr lang="en-US" sz="1400" dirty="0" err="1"/>
              <a:t>demographic.csv</a:t>
            </a:r>
            <a:endParaRPr lang="en-US" sz="1400" dirty="0"/>
          </a:p>
        </p:txBody>
      </p:sp>
      <p:sp>
        <p:nvSpPr>
          <p:cNvPr id="10" name="TextBox 9">
            <a:extLst>
              <a:ext uri="{FF2B5EF4-FFF2-40B4-BE49-F238E27FC236}">
                <a16:creationId xmlns:a16="http://schemas.microsoft.com/office/drawing/2014/main" id="{4D749F02-D0C2-A9E3-15CB-ABE4553BDD73}"/>
              </a:ext>
            </a:extLst>
          </p:cNvPr>
          <p:cNvSpPr txBox="1"/>
          <p:nvPr/>
        </p:nvSpPr>
        <p:spPr>
          <a:xfrm>
            <a:off x="643463" y="6273871"/>
            <a:ext cx="8707303" cy="646331"/>
          </a:xfrm>
          <a:prstGeom prst="rect">
            <a:avLst/>
          </a:prstGeom>
          <a:noFill/>
        </p:spPr>
        <p:txBody>
          <a:bodyPr wrap="square" rtlCol="0">
            <a:spAutoFit/>
          </a:bodyPr>
          <a:lstStyle/>
          <a:p>
            <a:r>
              <a:rPr lang="en-US" dirty="0"/>
              <a:t>Dataset: </a:t>
            </a:r>
            <a:r>
              <a:rPr lang="en-US" dirty="0">
                <a:hlinkClick r:id="rId9"/>
              </a:rPr>
              <a:t>https://</a:t>
            </a:r>
            <a:r>
              <a:rPr lang="en-US" dirty="0" err="1">
                <a:hlinkClick r:id="rId9"/>
              </a:rPr>
              <a:t>www.kaggle.com</a:t>
            </a:r>
            <a:r>
              <a:rPr lang="en-US" dirty="0">
                <a:hlinkClick r:id="rId9"/>
              </a:rPr>
              <a:t>/datasets/</a:t>
            </a:r>
            <a:r>
              <a:rPr lang="en-US" dirty="0" err="1">
                <a:hlinkClick r:id="rId9"/>
              </a:rPr>
              <a:t>merishnasuwal</a:t>
            </a:r>
            <a:r>
              <a:rPr lang="en-US" dirty="0">
                <a:hlinkClick r:id="rId9"/>
              </a:rPr>
              <a:t>/</a:t>
            </a:r>
            <a:r>
              <a:rPr lang="en-US" dirty="0" err="1">
                <a:hlinkClick r:id="rId9"/>
              </a:rPr>
              <a:t>auto-insurance-churn-analysis-dataset?select</a:t>
            </a:r>
            <a:r>
              <a:rPr lang="en-US" dirty="0">
                <a:hlinkClick r:id="rId9"/>
              </a:rPr>
              <a:t>=</a:t>
            </a:r>
            <a:r>
              <a:rPr lang="en-US" dirty="0" err="1">
                <a:hlinkClick r:id="rId9"/>
              </a:rPr>
              <a:t>address.csv</a:t>
            </a:r>
            <a:endParaRPr lang="en-US" dirty="0"/>
          </a:p>
        </p:txBody>
      </p:sp>
    </p:spTree>
    <p:extLst>
      <p:ext uri="{BB962C8B-B14F-4D97-AF65-F5344CB8AC3E}">
        <p14:creationId xmlns:p14="http://schemas.microsoft.com/office/powerpoint/2010/main" val="632523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F8F7-E9AC-9332-45D1-CC5DAE1B874F}"/>
              </a:ext>
            </a:extLst>
          </p:cNvPr>
          <p:cNvSpPr>
            <a:spLocks noGrp="1"/>
          </p:cNvSpPr>
          <p:nvPr>
            <p:ph type="title"/>
          </p:nvPr>
        </p:nvSpPr>
        <p:spPr/>
        <p:txBody>
          <a:bodyPr/>
          <a:lstStyle/>
          <a:p>
            <a:r>
              <a:rPr lang="en-US" b="1" dirty="0">
                <a:solidFill>
                  <a:schemeClr val="tx2">
                    <a:lumMod val="75000"/>
                  </a:schemeClr>
                </a:solidFill>
              </a:rPr>
              <a:t>Architecture diagram of the solution</a:t>
            </a:r>
          </a:p>
        </p:txBody>
      </p:sp>
      <p:pic>
        <p:nvPicPr>
          <p:cNvPr id="4" name="Content Placeholder 3">
            <a:extLst>
              <a:ext uri="{FF2B5EF4-FFF2-40B4-BE49-F238E27FC236}">
                <a16:creationId xmlns:a16="http://schemas.microsoft.com/office/drawing/2014/main" id="{60270CA2-45E2-C805-52B5-7DD1C0D3B10B}"/>
              </a:ext>
            </a:extLst>
          </p:cNvPr>
          <p:cNvPicPr>
            <a:picLocks noGrp="1"/>
          </p:cNvPicPr>
          <p:nvPr>
            <p:ph sz="quarter" idx="13"/>
          </p:nvPr>
        </p:nvPicPr>
        <p:blipFill>
          <a:blip r:embed="rId2"/>
          <a:stretch>
            <a:fillRect/>
          </a:stretch>
        </p:blipFill>
        <p:spPr>
          <a:xfrm>
            <a:off x="1964266" y="1936038"/>
            <a:ext cx="8263467" cy="3424237"/>
          </a:xfrm>
          <a:prstGeom prst="rect">
            <a:avLst/>
          </a:prstGeom>
        </p:spPr>
      </p:pic>
    </p:spTree>
    <p:extLst>
      <p:ext uri="{BB962C8B-B14F-4D97-AF65-F5344CB8AC3E}">
        <p14:creationId xmlns:p14="http://schemas.microsoft.com/office/powerpoint/2010/main" val="3402312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22A65-938E-4CB5-8258-248201617EE6}"/>
              </a:ext>
            </a:extLst>
          </p:cNvPr>
          <p:cNvSpPr>
            <a:spLocks noGrp="1"/>
          </p:cNvSpPr>
          <p:nvPr>
            <p:ph sz="quarter" idx="13"/>
          </p:nvPr>
        </p:nvSpPr>
        <p:spPr>
          <a:xfrm>
            <a:off x="913774" y="987972"/>
            <a:ext cx="10363826" cy="5023945"/>
          </a:xfrm>
        </p:spPr>
        <p:txBody>
          <a:bodyPr/>
          <a:lstStyle/>
          <a:p>
            <a:pPr marL="0" indent="0">
              <a:buNone/>
            </a:pPr>
            <a:r>
              <a:rPr lang="en-US" sz="2800" b="1" dirty="0">
                <a:solidFill>
                  <a:schemeClr val="tx2">
                    <a:lumMod val="75000"/>
                  </a:schemeClr>
                </a:solidFill>
              </a:rPr>
              <a:t>S3 STAGING</a:t>
            </a:r>
          </a:p>
          <a:p>
            <a:r>
              <a:rPr lang="en-US" dirty="0"/>
              <a:t>We utilize an </a:t>
            </a:r>
            <a:r>
              <a:rPr lang="en-US" b="1" dirty="0"/>
              <a:t>S3 bucket </a:t>
            </a:r>
            <a:r>
              <a:rPr lang="en-US" dirty="0"/>
              <a:t>as the primary repository for raw data, acting as our </a:t>
            </a:r>
            <a:r>
              <a:rPr lang="en-US" b="1" dirty="0"/>
              <a:t>staging layer</a:t>
            </a:r>
            <a:r>
              <a:rPr lang="en-US" dirty="0"/>
              <a:t>.</a:t>
            </a:r>
          </a:p>
          <a:p>
            <a:endParaRPr lang="en-US" dirty="0"/>
          </a:p>
          <a:p>
            <a:pPr marL="0" indent="0">
              <a:buNone/>
            </a:pPr>
            <a:endParaRPr lang="en-IN" dirty="0"/>
          </a:p>
        </p:txBody>
      </p:sp>
      <p:pic>
        <p:nvPicPr>
          <p:cNvPr id="12" name="Picture 11">
            <a:extLst>
              <a:ext uri="{FF2B5EF4-FFF2-40B4-BE49-F238E27FC236}">
                <a16:creationId xmlns:a16="http://schemas.microsoft.com/office/drawing/2014/main" id="{AE7BA658-BC64-4F75-B8CC-A854A8D44DDB}"/>
              </a:ext>
            </a:extLst>
          </p:cNvPr>
          <p:cNvPicPr>
            <a:picLocks noChangeAspect="1"/>
          </p:cNvPicPr>
          <p:nvPr/>
        </p:nvPicPr>
        <p:blipFill>
          <a:blip r:embed="rId2"/>
          <a:stretch>
            <a:fillRect/>
          </a:stretch>
        </p:blipFill>
        <p:spPr>
          <a:xfrm>
            <a:off x="3112164" y="2248130"/>
            <a:ext cx="6441740" cy="4609870"/>
          </a:xfrm>
          <a:prstGeom prst="rect">
            <a:avLst/>
          </a:prstGeom>
        </p:spPr>
      </p:pic>
      <p:pic>
        <p:nvPicPr>
          <p:cNvPr id="14" name="Picture 13">
            <a:extLst>
              <a:ext uri="{FF2B5EF4-FFF2-40B4-BE49-F238E27FC236}">
                <a16:creationId xmlns:a16="http://schemas.microsoft.com/office/drawing/2014/main" id="{03C50C20-581C-4372-BB64-F7837C1287DA}"/>
              </a:ext>
            </a:extLst>
          </p:cNvPr>
          <p:cNvPicPr>
            <a:picLocks noChangeAspect="1"/>
          </p:cNvPicPr>
          <p:nvPr/>
        </p:nvPicPr>
        <p:blipFill>
          <a:blip r:embed="rId3"/>
          <a:stretch>
            <a:fillRect/>
          </a:stretch>
        </p:blipFill>
        <p:spPr>
          <a:xfrm>
            <a:off x="5231139" y="0"/>
            <a:ext cx="1729722" cy="1535874"/>
          </a:xfrm>
          <a:prstGeom prst="rect">
            <a:avLst/>
          </a:prstGeom>
        </p:spPr>
      </p:pic>
    </p:spTree>
    <p:extLst>
      <p:ext uri="{BB962C8B-B14F-4D97-AF65-F5344CB8AC3E}">
        <p14:creationId xmlns:p14="http://schemas.microsoft.com/office/powerpoint/2010/main" val="1324296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22A65-938E-4CB5-8258-248201617EE6}"/>
              </a:ext>
            </a:extLst>
          </p:cNvPr>
          <p:cNvSpPr>
            <a:spLocks noGrp="1"/>
          </p:cNvSpPr>
          <p:nvPr>
            <p:ph sz="quarter" idx="13"/>
          </p:nvPr>
        </p:nvSpPr>
        <p:spPr>
          <a:xfrm>
            <a:off x="1003373" y="704192"/>
            <a:ext cx="10363826" cy="5023945"/>
          </a:xfrm>
        </p:spPr>
        <p:txBody>
          <a:bodyPr/>
          <a:lstStyle/>
          <a:p>
            <a:pPr marL="0" indent="0">
              <a:buNone/>
            </a:pPr>
            <a:r>
              <a:rPr lang="en-US" sz="2800" b="1" dirty="0">
                <a:solidFill>
                  <a:schemeClr val="tx2">
                    <a:lumMod val="75000"/>
                  </a:schemeClr>
                </a:solidFill>
              </a:rPr>
              <a:t>Glue etl</a:t>
            </a:r>
          </a:p>
          <a:p>
            <a:r>
              <a:rPr lang="en-US" sz="1800" dirty="0"/>
              <a:t>Next, we harness AWS Glue to build our ETL pipeline. This pipeline smoothly extracts data from the S3 bucket, executes vital transformations such as cleaning and joining operations, guaranteeing the data's precision and consistency. These procedures are pivotal in enhancing the dataset and priming it for deeper analysis.</a:t>
            </a:r>
          </a:p>
          <a:p>
            <a:pPr marL="0" indent="0">
              <a:buNone/>
            </a:pPr>
            <a:endParaRPr lang="en-IN" dirty="0"/>
          </a:p>
        </p:txBody>
      </p:sp>
      <p:pic>
        <p:nvPicPr>
          <p:cNvPr id="4" name="Content Placeholder 13" descr="A screenshot of a computer&#10;&#10;Description automatically generated">
            <a:extLst>
              <a:ext uri="{FF2B5EF4-FFF2-40B4-BE49-F238E27FC236}">
                <a16:creationId xmlns:a16="http://schemas.microsoft.com/office/drawing/2014/main" id="{CA238AD2-5C85-4587-8664-E2C23599E3B9}"/>
              </a:ext>
            </a:extLst>
          </p:cNvPr>
          <p:cNvPicPr>
            <a:picLocks noChangeAspect="1"/>
          </p:cNvPicPr>
          <p:nvPr/>
        </p:nvPicPr>
        <p:blipFill>
          <a:blip r:embed="rId2"/>
          <a:stretch>
            <a:fillRect/>
          </a:stretch>
        </p:blipFill>
        <p:spPr>
          <a:xfrm>
            <a:off x="903263" y="3300247"/>
            <a:ext cx="5065801" cy="3373821"/>
          </a:xfrm>
          <a:prstGeom prst="roundRect">
            <a:avLst>
              <a:gd name="adj" fmla="val 0"/>
            </a:avLst>
          </a:prstGeom>
          <a:ln w="82550" cap="sq">
            <a:noFill/>
            <a:miter lim="800000"/>
          </a:ln>
          <a:effectLst/>
        </p:spPr>
      </p:pic>
      <p:pic>
        <p:nvPicPr>
          <p:cNvPr id="5" name="Picture 4" descr="A screenshot of a computer&#10;&#10;Description automatically generated">
            <a:extLst>
              <a:ext uri="{FF2B5EF4-FFF2-40B4-BE49-F238E27FC236}">
                <a16:creationId xmlns:a16="http://schemas.microsoft.com/office/drawing/2014/main" id="{31420CCD-DBDF-4946-9B50-6EEB4582E300}"/>
              </a:ext>
            </a:extLst>
          </p:cNvPr>
          <p:cNvPicPr>
            <a:picLocks noChangeAspect="1"/>
          </p:cNvPicPr>
          <p:nvPr/>
        </p:nvPicPr>
        <p:blipFill>
          <a:blip r:embed="rId3"/>
          <a:stretch>
            <a:fillRect/>
          </a:stretch>
        </p:blipFill>
        <p:spPr>
          <a:xfrm>
            <a:off x="6533995" y="3742340"/>
            <a:ext cx="4654632" cy="1859673"/>
          </a:xfrm>
          <a:prstGeom prst="rect">
            <a:avLst/>
          </a:prstGeom>
        </p:spPr>
      </p:pic>
      <p:sp>
        <p:nvSpPr>
          <p:cNvPr id="2" name="TextBox 1">
            <a:extLst>
              <a:ext uri="{FF2B5EF4-FFF2-40B4-BE49-F238E27FC236}">
                <a16:creationId xmlns:a16="http://schemas.microsoft.com/office/drawing/2014/main" id="{04E8F362-4D0C-4446-BDC5-899ACFD4C962}"/>
              </a:ext>
            </a:extLst>
          </p:cNvPr>
          <p:cNvSpPr txBox="1"/>
          <p:nvPr/>
        </p:nvSpPr>
        <p:spPr>
          <a:xfrm>
            <a:off x="1545021" y="2995449"/>
            <a:ext cx="3279227" cy="369332"/>
          </a:xfrm>
          <a:prstGeom prst="rect">
            <a:avLst/>
          </a:prstGeom>
          <a:noFill/>
        </p:spPr>
        <p:txBody>
          <a:bodyPr wrap="square" rtlCol="0">
            <a:spAutoFit/>
          </a:bodyPr>
          <a:lstStyle/>
          <a:p>
            <a:r>
              <a:rPr lang="en-US" b="1" dirty="0">
                <a:highlight>
                  <a:srgbClr val="FFFF00"/>
                </a:highlight>
              </a:rPr>
              <a:t>Data Cleaning and Integration</a:t>
            </a:r>
            <a:endParaRPr lang="en-IN" b="1" dirty="0">
              <a:highlight>
                <a:srgbClr val="FFFF00"/>
              </a:highlight>
            </a:endParaRPr>
          </a:p>
        </p:txBody>
      </p:sp>
      <p:sp>
        <p:nvSpPr>
          <p:cNvPr id="9" name="TextBox 8">
            <a:extLst>
              <a:ext uri="{FF2B5EF4-FFF2-40B4-BE49-F238E27FC236}">
                <a16:creationId xmlns:a16="http://schemas.microsoft.com/office/drawing/2014/main" id="{BDF0464F-6C9E-435E-BFA9-9FF61B42EE9A}"/>
              </a:ext>
            </a:extLst>
          </p:cNvPr>
          <p:cNvSpPr txBox="1"/>
          <p:nvPr/>
        </p:nvSpPr>
        <p:spPr>
          <a:xfrm>
            <a:off x="7152655" y="3397468"/>
            <a:ext cx="4035972" cy="369332"/>
          </a:xfrm>
          <a:prstGeom prst="rect">
            <a:avLst/>
          </a:prstGeom>
          <a:noFill/>
        </p:spPr>
        <p:txBody>
          <a:bodyPr wrap="square">
            <a:spAutoFit/>
          </a:bodyPr>
          <a:lstStyle/>
          <a:p>
            <a:r>
              <a:rPr lang="en-US" b="1" dirty="0">
                <a:highlight>
                  <a:srgbClr val="FFFF00"/>
                </a:highlight>
              </a:rPr>
              <a:t>Joining in AWS GLUE(Visual ETL)</a:t>
            </a:r>
          </a:p>
        </p:txBody>
      </p:sp>
      <p:sp>
        <p:nvSpPr>
          <p:cNvPr id="11" name="TextBox 10">
            <a:extLst>
              <a:ext uri="{FF2B5EF4-FFF2-40B4-BE49-F238E27FC236}">
                <a16:creationId xmlns:a16="http://schemas.microsoft.com/office/drawing/2014/main" id="{214901B9-ACEE-46E2-9A4C-A69ADD177BB0}"/>
              </a:ext>
            </a:extLst>
          </p:cNvPr>
          <p:cNvSpPr txBox="1"/>
          <p:nvPr/>
        </p:nvSpPr>
        <p:spPr>
          <a:xfrm>
            <a:off x="8303173" y="5635858"/>
            <a:ext cx="1576552" cy="369332"/>
          </a:xfrm>
          <a:prstGeom prst="rect">
            <a:avLst/>
          </a:prstGeom>
          <a:noFill/>
        </p:spPr>
        <p:txBody>
          <a:bodyPr wrap="square">
            <a:spAutoFit/>
          </a:bodyPr>
          <a:lstStyle/>
          <a:p>
            <a:r>
              <a:rPr lang="en-US" dirty="0"/>
              <a:t>Final Dataset</a:t>
            </a:r>
          </a:p>
        </p:txBody>
      </p:sp>
      <p:pic>
        <p:nvPicPr>
          <p:cNvPr id="17" name="Picture 16">
            <a:extLst>
              <a:ext uri="{FF2B5EF4-FFF2-40B4-BE49-F238E27FC236}">
                <a16:creationId xmlns:a16="http://schemas.microsoft.com/office/drawing/2014/main" id="{795B83CD-2901-4840-B295-A060B9CCE097}"/>
              </a:ext>
            </a:extLst>
          </p:cNvPr>
          <p:cNvPicPr>
            <a:picLocks noChangeAspect="1"/>
          </p:cNvPicPr>
          <p:nvPr/>
        </p:nvPicPr>
        <p:blipFill>
          <a:blip r:embed="rId4"/>
          <a:stretch>
            <a:fillRect/>
          </a:stretch>
        </p:blipFill>
        <p:spPr>
          <a:xfrm>
            <a:off x="5355062" y="0"/>
            <a:ext cx="1718401" cy="1429815"/>
          </a:xfrm>
          <a:prstGeom prst="rect">
            <a:avLst/>
          </a:prstGeom>
        </p:spPr>
      </p:pic>
    </p:spTree>
    <p:extLst>
      <p:ext uri="{BB962C8B-B14F-4D97-AF65-F5344CB8AC3E}">
        <p14:creationId xmlns:p14="http://schemas.microsoft.com/office/powerpoint/2010/main" val="282931641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322</TotalTime>
  <Words>1024</Words>
  <Application>Microsoft Macintosh PowerPoint</Application>
  <PresentationFormat>Widescreen</PresentationFormat>
  <Paragraphs>89</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Tahoma</vt:lpstr>
      <vt:lpstr>Tw Cen MT</vt:lpstr>
      <vt:lpstr>Droplet</vt:lpstr>
      <vt:lpstr>Customer Churn Analysis for Auto Insurance</vt:lpstr>
      <vt:lpstr>OUR TEAM</vt:lpstr>
      <vt:lpstr>Business Scenario overview</vt:lpstr>
      <vt:lpstr>Solution overview</vt:lpstr>
      <vt:lpstr>Methodology crisp-ml</vt:lpstr>
      <vt:lpstr>Dataset</vt:lpstr>
      <vt:lpstr>Architecture diagram of the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visualization</vt:lpstr>
      <vt:lpstr>Power Bi visualization</vt:lpstr>
      <vt:lpstr>PowerPoint Presentation</vt:lpstr>
      <vt:lpstr>PowerPoint Presentation</vt:lpstr>
      <vt:lpstr>Model evaluation :</vt:lpstr>
      <vt:lpstr>Recommendations:</vt:lpstr>
      <vt:lpstr>Lessons learned</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Analysis for Auto Insurance</dc:title>
  <dc:creator>Sarin, Radiah Zaman</dc:creator>
  <cp:lastModifiedBy>Sarin, Radiah Zaman</cp:lastModifiedBy>
  <cp:revision>19</cp:revision>
  <dcterms:created xsi:type="dcterms:W3CDTF">2024-04-20T16:10:35Z</dcterms:created>
  <dcterms:modified xsi:type="dcterms:W3CDTF">2024-04-22T04:25:46Z</dcterms:modified>
</cp:coreProperties>
</file>